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8" r:id="rId3"/>
    <p:sldId id="356" r:id="rId4"/>
    <p:sldId id="387" r:id="rId5"/>
    <p:sldId id="358" r:id="rId6"/>
    <p:sldId id="3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81749E-8A59-401F-86D1-F73AD8B56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D6E5F61-57C7-4DFA-B758-9DD7F5BDA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63B215-18A8-4C33-90BC-C010E1A8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D1A756-DC19-46A9-9E75-A31357166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DDF1A1-0D75-4D6C-9808-6AAAE9C8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471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00C0BC-D1E9-4AFE-8434-EAC78F9C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9D72021-B6DC-439C-80D2-36D61BF4A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BC165B-9134-4016-BBC7-E13B6A47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15A57C-3069-4336-83C3-1CA10B47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ADF3E2-10B6-456F-AA17-8EAB06F8D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453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E339853-59EF-482B-9C16-54E014932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40094F-3137-4525-81F3-49A32A544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AC8BC3-1EE9-41CC-859E-31220789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CD9242-60AC-4EE7-B3D8-2738B1BD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191115-A856-4D7E-86E3-886BB7301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9931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ne column whit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6"/>
          <p:cNvSpPr txBox="1">
            <a:spLocks/>
          </p:cNvSpPr>
          <p:nvPr userDrawn="1"/>
        </p:nvSpPr>
        <p:spPr>
          <a:xfrm>
            <a:off x="11229237" y="6434533"/>
            <a:ext cx="596900" cy="288000"/>
          </a:xfrm>
          <a:prstGeom prst="rect">
            <a:avLst/>
          </a:prstGeom>
        </p:spPr>
        <p:txBody>
          <a:bodyPr bIns="0" anchor="b" anchorCtr="0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E5850091-DE91-4ABD-940A-0370198AC971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464458" y="1614153"/>
            <a:ext cx="11263085" cy="43675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B2015789-2DE7-4B52-9246-F07FAEA21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3541" y="6118578"/>
            <a:ext cx="6312807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3" name="Date Placeholder 2">
            <a:extLst>
              <a:ext uri="{FF2B5EF4-FFF2-40B4-BE49-F238E27FC236}">
                <a16:creationId xmlns:a16="http://schemas.microsoft.com/office/drawing/2014/main" id="{AB50C04F-328B-42FC-A7CA-F18550BF4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69002" y="6457047"/>
            <a:ext cx="1062081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0BDD77C-B894-414B-90C2-975A579D7D69}" type="datetimeFigureOut">
              <a:rPr lang="fi-FI" smtClean="0"/>
              <a:pPr/>
              <a:t>8.4.2022</a:t>
            </a:fld>
            <a:endParaRPr lang="fi-FI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A630C44-4E1C-494B-874C-FB8A5F0E6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58662" y="6241897"/>
            <a:ext cx="2847637" cy="494352"/>
            <a:chOff x="343996" y="4687773"/>
            <a:chExt cx="2135728" cy="370764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B4090974-4F04-40FE-B4B7-B353289AC52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3996" y="4859339"/>
              <a:ext cx="100142" cy="162730"/>
            </a:xfrm>
            <a:custGeom>
              <a:avLst/>
              <a:gdLst>
                <a:gd name="T0" fmla="*/ 0 w 57"/>
                <a:gd name="T1" fmla="*/ 0 h 92"/>
                <a:gd name="T2" fmla="*/ 0 w 57"/>
                <a:gd name="T3" fmla="*/ 73 h 92"/>
                <a:gd name="T4" fmla="*/ 21 w 57"/>
                <a:gd name="T5" fmla="*/ 92 h 92"/>
                <a:gd name="T6" fmla="*/ 57 w 57"/>
                <a:gd name="T7" fmla="*/ 91 h 92"/>
                <a:gd name="T8" fmla="*/ 56 w 57"/>
                <a:gd name="T9" fmla="*/ 78 h 92"/>
                <a:gd name="T10" fmla="*/ 24 w 57"/>
                <a:gd name="T11" fmla="*/ 78 h 92"/>
                <a:gd name="T12" fmla="*/ 18 w 57"/>
                <a:gd name="T13" fmla="*/ 76 h 92"/>
                <a:gd name="T14" fmla="*/ 17 w 57"/>
                <a:gd name="T15" fmla="*/ 71 h 92"/>
                <a:gd name="T16" fmla="*/ 17 w 57"/>
                <a:gd name="T17" fmla="*/ 0 h 92"/>
                <a:gd name="T18" fmla="*/ 0 w 57"/>
                <a:gd name="T1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92">
                  <a:moveTo>
                    <a:pt x="0" y="0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0" y="86"/>
                    <a:pt x="7" y="92"/>
                    <a:pt x="21" y="92"/>
                  </a:cubicBezTo>
                  <a:cubicBezTo>
                    <a:pt x="36" y="92"/>
                    <a:pt x="48" y="92"/>
                    <a:pt x="57" y="91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2" y="78"/>
                    <a:pt x="19" y="78"/>
                    <a:pt x="18" y="76"/>
                  </a:cubicBezTo>
                  <a:cubicBezTo>
                    <a:pt x="17" y="75"/>
                    <a:pt x="17" y="73"/>
                    <a:pt x="17" y="71"/>
                  </a:cubicBezTo>
                  <a:cubicBezTo>
                    <a:pt x="17" y="0"/>
                    <a:pt x="17" y="0"/>
                    <a:pt x="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54B86568-F7C7-469B-922A-D8E744CE14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1501" y="4906465"/>
              <a:ext cx="105296" cy="118550"/>
            </a:xfrm>
            <a:custGeom>
              <a:avLst/>
              <a:gdLst>
                <a:gd name="T0" fmla="*/ 44 w 60"/>
                <a:gd name="T1" fmla="*/ 0 h 67"/>
                <a:gd name="T2" fmla="*/ 44 w 60"/>
                <a:gd name="T3" fmla="*/ 46 h 67"/>
                <a:gd name="T4" fmla="*/ 25 w 60"/>
                <a:gd name="T5" fmla="*/ 53 h 67"/>
                <a:gd name="T6" fmla="*/ 18 w 60"/>
                <a:gd name="T7" fmla="*/ 51 h 67"/>
                <a:gd name="T8" fmla="*/ 17 w 60"/>
                <a:gd name="T9" fmla="*/ 44 h 67"/>
                <a:gd name="T10" fmla="*/ 17 w 60"/>
                <a:gd name="T11" fmla="*/ 0 h 67"/>
                <a:gd name="T12" fmla="*/ 0 w 60"/>
                <a:gd name="T13" fmla="*/ 0 h 67"/>
                <a:gd name="T14" fmla="*/ 0 w 60"/>
                <a:gd name="T15" fmla="*/ 49 h 67"/>
                <a:gd name="T16" fmla="*/ 18 w 60"/>
                <a:gd name="T17" fmla="*/ 67 h 67"/>
                <a:gd name="T18" fmla="*/ 46 w 60"/>
                <a:gd name="T19" fmla="*/ 56 h 67"/>
                <a:gd name="T20" fmla="*/ 47 w 60"/>
                <a:gd name="T21" fmla="*/ 65 h 67"/>
                <a:gd name="T22" fmla="*/ 60 w 60"/>
                <a:gd name="T23" fmla="*/ 65 h 67"/>
                <a:gd name="T24" fmla="*/ 60 w 60"/>
                <a:gd name="T25" fmla="*/ 0 h 67"/>
                <a:gd name="T26" fmla="*/ 44 w 60"/>
                <a:gd name="T2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67">
                  <a:moveTo>
                    <a:pt x="44" y="0"/>
                  </a:moveTo>
                  <a:cubicBezTo>
                    <a:pt x="44" y="46"/>
                    <a:pt x="44" y="46"/>
                    <a:pt x="44" y="46"/>
                  </a:cubicBezTo>
                  <a:cubicBezTo>
                    <a:pt x="35" y="51"/>
                    <a:pt x="29" y="53"/>
                    <a:pt x="25" y="53"/>
                  </a:cubicBezTo>
                  <a:cubicBezTo>
                    <a:pt x="21" y="53"/>
                    <a:pt x="19" y="52"/>
                    <a:pt x="18" y="51"/>
                  </a:cubicBezTo>
                  <a:cubicBezTo>
                    <a:pt x="17" y="50"/>
                    <a:pt x="16" y="47"/>
                    <a:pt x="17" y="44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1"/>
                    <a:pt x="6" y="67"/>
                    <a:pt x="18" y="67"/>
                  </a:cubicBezTo>
                  <a:cubicBezTo>
                    <a:pt x="27" y="67"/>
                    <a:pt x="36" y="63"/>
                    <a:pt x="46" y="56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60" y="65"/>
                    <a:pt x="60" y="65"/>
                    <a:pt x="60" y="65"/>
                  </a:cubicBezTo>
                  <a:cubicBezTo>
                    <a:pt x="60" y="0"/>
                    <a:pt x="60" y="0"/>
                    <a:pt x="60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2D0CC8FD-6EB5-4A02-B73F-51FD21B645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8150" y="4859339"/>
              <a:ext cx="106769" cy="162730"/>
            </a:xfrm>
            <a:custGeom>
              <a:avLst/>
              <a:gdLst>
                <a:gd name="T0" fmla="*/ 43 w 61"/>
                <a:gd name="T1" fmla="*/ 92 h 92"/>
                <a:gd name="T2" fmla="*/ 61 w 61"/>
                <a:gd name="T3" fmla="*/ 92 h 92"/>
                <a:gd name="T4" fmla="*/ 41 w 61"/>
                <a:gd name="T5" fmla="*/ 62 h 92"/>
                <a:gd name="T6" fmla="*/ 35 w 61"/>
                <a:gd name="T7" fmla="*/ 56 h 92"/>
                <a:gd name="T8" fmla="*/ 35 w 61"/>
                <a:gd name="T9" fmla="*/ 55 h 92"/>
                <a:gd name="T10" fmla="*/ 41 w 61"/>
                <a:gd name="T11" fmla="*/ 50 h 92"/>
                <a:gd name="T12" fmla="*/ 59 w 61"/>
                <a:gd name="T13" fmla="*/ 27 h 92"/>
                <a:gd name="T14" fmla="*/ 41 w 61"/>
                <a:gd name="T15" fmla="*/ 27 h 92"/>
                <a:gd name="T16" fmla="*/ 23 w 61"/>
                <a:gd name="T17" fmla="*/ 50 h 92"/>
                <a:gd name="T18" fmla="*/ 16 w 61"/>
                <a:gd name="T19" fmla="*/ 50 h 92"/>
                <a:gd name="T20" fmla="*/ 17 w 61"/>
                <a:gd name="T21" fmla="*/ 39 h 92"/>
                <a:gd name="T22" fmla="*/ 17 w 61"/>
                <a:gd name="T23" fmla="*/ 0 h 92"/>
                <a:gd name="T24" fmla="*/ 0 w 61"/>
                <a:gd name="T25" fmla="*/ 0 h 92"/>
                <a:gd name="T26" fmla="*/ 0 w 61"/>
                <a:gd name="T27" fmla="*/ 92 h 92"/>
                <a:gd name="T28" fmla="*/ 16 w 61"/>
                <a:gd name="T29" fmla="*/ 92 h 92"/>
                <a:gd name="T30" fmla="*/ 16 w 61"/>
                <a:gd name="T31" fmla="*/ 71 h 92"/>
                <a:gd name="T32" fmla="*/ 16 w 61"/>
                <a:gd name="T33" fmla="*/ 61 h 92"/>
                <a:gd name="T34" fmla="*/ 23 w 61"/>
                <a:gd name="T35" fmla="*/ 61 h 92"/>
                <a:gd name="T36" fmla="*/ 43 w 61"/>
                <a:gd name="T3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" h="92">
                  <a:moveTo>
                    <a:pt x="43" y="92"/>
                  </a:moveTo>
                  <a:cubicBezTo>
                    <a:pt x="61" y="92"/>
                    <a:pt x="61" y="92"/>
                    <a:pt x="61" y="9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39" y="59"/>
                    <a:pt x="37" y="57"/>
                    <a:pt x="35" y="56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7" y="54"/>
                    <a:pt x="39" y="52"/>
                    <a:pt x="41" y="50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47"/>
                    <a:pt x="17" y="43"/>
                    <a:pt x="17" y="3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16" y="71"/>
                    <a:pt x="16" y="71"/>
                    <a:pt x="16" y="71"/>
                  </a:cubicBezTo>
                  <a:cubicBezTo>
                    <a:pt x="16" y="69"/>
                    <a:pt x="16" y="65"/>
                    <a:pt x="16" y="61"/>
                  </a:cubicBezTo>
                  <a:cubicBezTo>
                    <a:pt x="23" y="61"/>
                    <a:pt x="23" y="61"/>
                    <a:pt x="23" y="61"/>
                  </a:cubicBezTo>
                  <a:lnTo>
                    <a:pt x="43" y="9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E39E8A87-F3BE-437D-A731-EB3AE41F562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1237" y="4903519"/>
              <a:ext cx="107505" cy="121496"/>
            </a:xfrm>
            <a:custGeom>
              <a:avLst/>
              <a:gdLst>
                <a:gd name="T0" fmla="*/ 61 w 61"/>
                <a:gd name="T1" fmla="*/ 23 h 69"/>
                <a:gd name="T2" fmla="*/ 54 w 61"/>
                <a:gd name="T3" fmla="*/ 6 h 69"/>
                <a:gd name="T4" fmla="*/ 31 w 61"/>
                <a:gd name="T5" fmla="*/ 0 h 69"/>
                <a:gd name="T6" fmla="*/ 7 w 61"/>
                <a:gd name="T7" fmla="*/ 8 h 69"/>
                <a:gd name="T8" fmla="*/ 0 w 61"/>
                <a:gd name="T9" fmla="*/ 34 h 69"/>
                <a:gd name="T10" fmla="*/ 7 w 61"/>
                <a:gd name="T11" fmla="*/ 61 h 69"/>
                <a:gd name="T12" fmla="*/ 32 w 61"/>
                <a:gd name="T13" fmla="*/ 69 h 69"/>
                <a:gd name="T14" fmla="*/ 59 w 61"/>
                <a:gd name="T15" fmla="*/ 64 h 69"/>
                <a:gd name="T16" fmla="*/ 58 w 61"/>
                <a:gd name="T17" fmla="*/ 54 h 69"/>
                <a:gd name="T18" fmla="*/ 34 w 61"/>
                <a:gd name="T19" fmla="*/ 55 h 69"/>
                <a:gd name="T20" fmla="*/ 22 w 61"/>
                <a:gd name="T21" fmla="*/ 53 h 69"/>
                <a:gd name="T22" fmla="*/ 17 w 61"/>
                <a:gd name="T23" fmla="*/ 41 h 69"/>
                <a:gd name="T24" fmla="*/ 44 w 61"/>
                <a:gd name="T25" fmla="*/ 41 h 69"/>
                <a:gd name="T26" fmla="*/ 61 w 61"/>
                <a:gd name="T27" fmla="*/ 23 h 69"/>
                <a:gd name="T28" fmla="*/ 45 w 61"/>
                <a:gd name="T29" fmla="*/ 22 h 69"/>
                <a:gd name="T30" fmla="*/ 39 w 61"/>
                <a:gd name="T31" fmla="*/ 30 h 69"/>
                <a:gd name="T32" fmla="*/ 17 w 61"/>
                <a:gd name="T33" fmla="*/ 30 h 69"/>
                <a:gd name="T34" fmla="*/ 20 w 61"/>
                <a:gd name="T35" fmla="*/ 16 h 69"/>
                <a:gd name="T36" fmla="*/ 32 w 61"/>
                <a:gd name="T37" fmla="*/ 13 h 69"/>
                <a:gd name="T38" fmla="*/ 42 w 61"/>
                <a:gd name="T39" fmla="*/ 15 h 69"/>
                <a:gd name="T40" fmla="*/ 45 w 61"/>
                <a:gd name="T41" fmla="*/ 2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69">
                  <a:moveTo>
                    <a:pt x="61" y="23"/>
                  </a:moveTo>
                  <a:cubicBezTo>
                    <a:pt x="61" y="15"/>
                    <a:pt x="59" y="9"/>
                    <a:pt x="54" y="6"/>
                  </a:cubicBezTo>
                  <a:cubicBezTo>
                    <a:pt x="49" y="2"/>
                    <a:pt x="42" y="0"/>
                    <a:pt x="31" y="0"/>
                  </a:cubicBezTo>
                  <a:cubicBezTo>
                    <a:pt x="20" y="0"/>
                    <a:pt x="12" y="3"/>
                    <a:pt x="7" y="8"/>
                  </a:cubicBezTo>
                  <a:cubicBezTo>
                    <a:pt x="2" y="13"/>
                    <a:pt x="0" y="22"/>
                    <a:pt x="0" y="34"/>
                  </a:cubicBezTo>
                  <a:cubicBezTo>
                    <a:pt x="0" y="47"/>
                    <a:pt x="2" y="55"/>
                    <a:pt x="7" y="61"/>
                  </a:cubicBezTo>
                  <a:cubicBezTo>
                    <a:pt x="12" y="66"/>
                    <a:pt x="21" y="69"/>
                    <a:pt x="32" y="69"/>
                  </a:cubicBezTo>
                  <a:cubicBezTo>
                    <a:pt x="44" y="69"/>
                    <a:pt x="53" y="67"/>
                    <a:pt x="59" y="64"/>
                  </a:cubicBezTo>
                  <a:cubicBezTo>
                    <a:pt x="58" y="54"/>
                    <a:pt x="58" y="54"/>
                    <a:pt x="58" y="54"/>
                  </a:cubicBezTo>
                  <a:cubicBezTo>
                    <a:pt x="49" y="55"/>
                    <a:pt x="41" y="55"/>
                    <a:pt x="34" y="55"/>
                  </a:cubicBezTo>
                  <a:cubicBezTo>
                    <a:pt x="29" y="55"/>
                    <a:pt x="24" y="54"/>
                    <a:pt x="22" y="53"/>
                  </a:cubicBezTo>
                  <a:cubicBezTo>
                    <a:pt x="19" y="51"/>
                    <a:pt x="18" y="47"/>
                    <a:pt x="17" y="4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55" y="41"/>
                    <a:pt x="61" y="35"/>
                    <a:pt x="61" y="23"/>
                  </a:cubicBezTo>
                  <a:moveTo>
                    <a:pt x="45" y="22"/>
                  </a:moveTo>
                  <a:cubicBezTo>
                    <a:pt x="45" y="27"/>
                    <a:pt x="43" y="30"/>
                    <a:pt x="39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3"/>
                    <a:pt x="18" y="19"/>
                    <a:pt x="20" y="16"/>
                  </a:cubicBezTo>
                  <a:cubicBezTo>
                    <a:pt x="22" y="14"/>
                    <a:pt x="26" y="13"/>
                    <a:pt x="32" y="13"/>
                  </a:cubicBezTo>
                  <a:cubicBezTo>
                    <a:pt x="37" y="13"/>
                    <a:pt x="40" y="13"/>
                    <a:pt x="42" y="15"/>
                  </a:cubicBezTo>
                  <a:cubicBezTo>
                    <a:pt x="44" y="16"/>
                    <a:pt x="45" y="19"/>
                    <a:pt x="45" y="22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FE3E45C7-3BF5-4976-A894-FCF56D56C59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23803" y="4687773"/>
              <a:ext cx="219428" cy="204701"/>
            </a:xfrm>
            <a:custGeom>
              <a:avLst/>
              <a:gdLst>
                <a:gd name="T0" fmla="*/ 65 w 125"/>
                <a:gd name="T1" fmla="*/ 1 h 116"/>
                <a:gd name="T2" fmla="*/ 0 w 125"/>
                <a:gd name="T3" fmla="*/ 44 h 116"/>
                <a:gd name="T4" fmla="*/ 13 w 125"/>
                <a:gd name="T5" fmla="*/ 76 h 116"/>
                <a:gd name="T6" fmla="*/ 39 w 125"/>
                <a:gd name="T7" fmla="*/ 91 h 116"/>
                <a:gd name="T8" fmla="*/ 39 w 125"/>
                <a:gd name="T9" fmla="*/ 91 h 116"/>
                <a:gd name="T10" fmla="*/ 39 w 125"/>
                <a:gd name="T11" fmla="*/ 92 h 116"/>
                <a:gd name="T12" fmla="*/ 39 w 125"/>
                <a:gd name="T13" fmla="*/ 92 h 116"/>
                <a:gd name="T14" fmla="*/ 21 w 125"/>
                <a:gd name="T15" fmla="*/ 116 h 116"/>
                <a:gd name="T16" fmla="*/ 30 w 125"/>
                <a:gd name="T17" fmla="*/ 116 h 116"/>
                <a:gd name="T18" fmla="*/ 66 w 125"/>
                <a:gd name="T19" fmla="*/ 95 h 116"/>
                <a:gd name="T20" fmla="*/ 124 w 125"/>
                <a:gd name="T21" fmla="*/ 49 h 116"/>
                <a:gd name="T22" fmla="*/ 65 w 125"/>
                <a:gd name="T23" fmla="*/ 1 h 116"/>
                <a:gd name="T24" fmla="*/ 82 w 125"/>
                <a:gd name="T25" fmla="*/ 77 h 116"/>
                <a:gd name="T26" fmla="*/ 52 w 125"/>
                <a:gd name="T27" fmla="*/ 85 h 116"/>
                <a:gd name="T28" fmla="*/ 70 w 125"/>
                <a:gd name="T29" fmla="*/ 56 h 116"/>
                <a:gd name="T30" fmla="*/ 68 w 125"/>
                <a:gd name="T31" fmla="*/ 56 h 116"/>
                <a:gd name="T32" fmla="*/ 41 w 125"/>
                <a:gd name="T33" fmla="*/ 83 h 116"/>
                <a:gd name="T34" fmla="*/ 32 w 125"/>
                <a:gd name="T35" fmla="*/ 78 h 116"/>
                <a:gd name="T36" fmla="*/ 35 w 125"/>
                <a:gd name="T37" fmla="*/ 29 h 116"/>
                <a:gd name="T38" fmla="*/ 75 w 125"/>
                <a:gd name="T39" fmla="*/ 19 h 116"/>
                <a:gd name="T40" fmla="*/ 99 w 125"/>
                <a:gd name="T41" fmla="*/ 16 h 116"/>
                <a:gd name="T42" fmla="*/ 82 w 125"/>
                <a:gd name="T43" fmla="*/ 7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" h="116">
                  <a:moveTo>
                    <a:pt x="65" y="1"/>
                  </a:moveTo>
                  <a:cubicBezTo>
                    <a:pt x="30" y="0"/>
                    <a:pt x="1" y="19"/>
                    <a:pt x="0" y="44"/>
                  </a:cubicBezTo>
                  <a:cubicBezTo>
                    <a:pt x="0" y="56"/>
                    <a:pt x="3" y="67"/>
                    <a:pt x="13" y="76"/>
                  </a:cubicBezTo>
                  <a:cubicBezTo>
                    <a:pt x="26" y="89"/>
                    <a:pt x="39" y="91"/>
                    <a:pt x="39" y="91"/>
                  </a:cubicBezTo>
                  <a:cubicBezTo>
                    <a:pt x="39" y="91"/>
                    <a:pt x="39" y="91"/>
                    <a:pt x="39" y="91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8" y="93"/>
                    <a:pt x="21" y="116"/>
                    <a:pt x="21" y="116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39" y="109"/>
                    <a:pt x="60" y="95"/>
                    <a:pt x="66" y="95"/>
                  </a:cubicBezTo>
                  <a:cubicBezTo>
                    <a:pt x="104" y="94"/>
                    <a:pt x="124" y="70"/>
                    <a:pt x="124" y="49"/>
                  </a:cubicBezTo>
                  <a:cubicBezTo>
                    <a:pt x="125" y="24"/>
                    <a:pt x="100" y="3"/>
                    <a:pt x="65" y="1"/>
                  </a:cubicBezTo>
                  <a:close/>
                  <a:moveTo>
                    <a:pt x="82" y="77"/>
                  </a:moveTo>
                  <a:cubicBezTo>
                    <a:pt x="74" y="83"/>
                    <a:pt x="62" y="86"/>
                    <a:pt x="52" y="85"/>
                  </a:cubicBezTo>
                  <a:cubicBezTo>
                    <a:pt x="60" y="71"/>
                    <a:pt x="70" y="56"/>
                    <a:pt x="70" y="56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65" y="59"/>
                    <a:pt x="52" y="69"/>
                    <a:pt x="41" y="83"/>
                  </a:cubicBezTo>
                  <a:cubicBezTo>
                    <a:pt x="37" y="82"/>
                    <a:pt x="34" y="80"/>
                    <a:pt x="32" y="78"/>
                  </a:cubicBezTo>
                  <a:cubicBezTo>
                    <a:pt x="17" y="65"/>
                    <a:pt x="20" y="41"/>
                    <a:pt x="35" y="29"/>
                  </a:cubicBezTo>
                  <a:cubicBezTo>
                    <a:pt x="47" y="19"/>
                    <a:pt x="62" y="19"/>
                    <a:pt x="75" y="19"/>
                  </a:cubicBezTo>
                  <a:cubicBezTo>
                    <a:pt x="89" y="19"/>
                    <a:pt x="99" y="16"/>
                    <a:pt x="99" y="16"/>
                  </a:cubicBezTo>
                  <a:cubicBezTo>
                    <a:pt x="99" y="16"/>
                    <a:pt x="108" y="56"/>
                    <a:pt x="82" y="77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ED6F572A-82B6-469B-B71E-224480A974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5698" y="4885868"/>
              <a:ext cx="1554026" cy="1726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5789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rst slide white bg/gr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4457" y="275167"/>
            <a:ext cx="893055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46952E7-75BC-464B-8321-06FB200256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14153"/>
            <a:ext cx="8930553" cy="43675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Freeform 40">
            <a:extLst>
              <a:ext uri="{FF2B5EF4-FFF2-40B4-BE49-F238E27FC236}">
                <a16:creationId xmlns:a16="http://schemas.microsoft.com/office/drawing/2014/main" id="{4BE4FB66-37A5-4C43-AE78-DA91DB07B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8095013" y="-36341"/>
            <a:ext cx="4109576" cy="6956592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FEFCCEA-3759-4C32-8352-D969978B6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3541" y="6118578"/>
            <a:ext cx="4411473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EED4617D-8A5D-4684-848C-40D53BD14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06626" y="6457047"/>
            <a:ext cx="1078725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0BDD77C-B894-414B-90C2-975A579D7D69}" type="datetimeFigureOut">
              <a:rPr lang="fi-FI" smtClean="0"/>
              <a:pPr/>
              <a:t>8.4.2022</a:t>
            </a:fld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22081-D346-4F68-BC18-B439150E3637}"/>
              </a:ext>
            </a:extLst>
          </p:cNvPr>
          <p:cNvSpPr txBox="1">
            <a:spLocks/>
          </p:cNvSpPr>
          <p:nvPr userDrawn="1"/>
        </p:nvSpPr>
        <p:spPr>
          <a:xfrm>
            <a:off x="9407199" y="6434533"/>
            <a:ext cx="596900" cy="288000"/>
          </a:xfrm>
          <a:prstGeom prst="rect">
            <a:avLst/>
          </a:prstGeom>
        </p:spPr>
        <p:txBody>
          <a:bodyPr bIns="0" anchor="b" anchorCtr="0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5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BAC8A1-A83C-483D-8043-1EBB447C7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46121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lumn whit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"/>
          <p:cNvSpPr>
            <a:spLocks noGrp="1"/>
          </p:cNvSpPr>
          <p:nvPr>
            <p:ph type="dt" sz="half" idx="2"/>
          </p:nvPr>
        </p:nvSpPr>
        <p:spPr>
          <a:xfrm>
            <a:off x="10044927" y="6457047"/>
            <a:ext cx="1062461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14BA6D4-E5A4-4401-8D3D-034C13C00E0D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748D695-EFAC-4E50-A090-552ABE8F14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14153"/>
            <a:ext cx="11263085" cy="43675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A20DA4BC-C5D1-451C-B99C-E2BA6A8E3EE8}"/>
              </a:ext>
            </a:extLst>
          </p:cNvPr>
          <p:cNvSpPr>
            <a:spLocks/>
          </p:cNvSpPr>
          <p:nvPr userDrawn="1"/>
        </p:nvSpPr>
        <p:spPr bwMode="auto">
          <a:xfrm>
            <a:off x="458661" y="6464775"/>
            <a:ext cx="133523" cy="21697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F144F034-BB0B-49F1-B9C7-AB1E3700BA4A}"/>
              </a:ext>
            </a:extLst>
          </p:cNvPr>
          <p:cNvSpPr>
            <a:spLocks/>
          </p:cNvSpPr>
          <p:nvPr userDrawn="1"/>
        </p:nvSpPr>
        <p:spPr bwMode="auto">
          <a:xfrm>
            <a:off x="602001" y="6527609"/>
            <a:ext cx="140395" cy="158067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97D64070-E7F7-4E60-B850-F41FA0981D77}"/>
              </a:ext>
            </a:extLst>
          </p:cNvPr>
          <p:cNvSpPr>
            <a:spLocks/>
          </p:cNvSpPr>
          <p:nvPr userDrawn="1"/>
        </p:nvSpPr>
        <p:spPr bwMode="auto">
          <a:xfrm>
            <a:off x="770867" y="6464775"/>
            <a:ext cx="142359" cy="21697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9F14B8C7-AA7A-4A6B-BA99-5C6FBFD08F0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08317" y="6523681"/>
            <a:ext cx="143340" cy="161995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Freeform 9">
            <a:extLst>
              <a:ext uri="{FF2B5EF4-FFF2-40B4-BE49-F238E27FC236}">
                <a16:creationId xmlns:a16="http://schemas.microsoft.com/office/drawing/2014/main" id="{50E33ED2-5D28-4346-84C3-123D5C1507F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31737" y="6236021"/>
            <a:ext cx="292571" cy="272935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5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1AC5D7F0-83EF-4E2E-B549-C6103AA9BC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5629" y="6532256"/>
            <a:ext cx="2959687" cy="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ooter Placeholder 3">
            <a:extLst>
              <a:ext uri="{FF2B5EF4-FFF2-40B4-BE49-F238E27FC236}">
                <a16:creationId xmlns:a16="http://schemas.microsoft.com/office/drawing/2014/main" id="{7CD3EBE7-32A7-4CCA-9E4B-5CA42EE7C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46101" y="6118578"/>
            <a:ext cx="5633425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8181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hit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7119B853-ADDC-4DFF-B4C3-1EE44CE343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14153"/>
            <a:ext cx="5631543" cy="43675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CC23B9A4-56FB-4D07-B916-945A24B17E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99201" y="1614151"/>
            <a:ext cx="5428343" cy="43675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2C107CE5-9FCC-496E-B948-8E8202D94D07}"/>
              </a:ext>
            </a:extLst>
          </p:cNvPr>
          <p:cNvSpPr>
            <a:spLocks/>
          </p:cNvSpPr>
          <p:nvPr userDrawn="1"/>
        </p:nvSpPr>
        <p:spPr bwMode="auto">
          <a:xfrm>
            <a:off x="458661" y="6464775"/>
            <a:ext cx="133523" cy="21697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14C58757-D163-47F8-AFE4-B94DD15AC11D}"/>
              </a:ext>
            </a:extLst>
          </p:cNvPr>
          <p:cNvSpPr>
            <a:spLocks/>
          </p:cNvSpPr>
          <p:nvPr userDrawn="1"/>
        </p:nvSpPr>
        <p:spPr bwMode="auto">
          <a:xfrm>
            <a:off x="602001" y="6527609"/>
            <a:ext cx="140395" cy="158067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id="{C46753AE-879E-4CC0-BE5E-8FBC9BD80CAB}"/>
              </a:ext>
            </a:extLst>
          </p:cNvPr>
          <p:cNvSpPr>
            <a:spLocks/>
          </p:cNvSpPr>
          <p:nvPr userDrawn="1"/>
        </p:nvSpPr>
        <p:spPr bwMode="auto">
          <a:xfrm>
            <a:off x="770867" y="6464775"/>
            <a:ext cx="142359" cy="21697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id="{B1352DC3-92C7-4931-B55A-A91B5D16BC2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08317" y="6523681"/>
            <a:ext cx="143340" cy="161995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id="{717954B8-CA08-4489-8E91-D4C4FCB5B2C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31737" y="6236021"/>
            <a:ext cx="292571" cy="272935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ED4145E0-5FB1-4E6B-8033-F6A549C788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5629" y="6532256"/>
            <a:ext cx="2959687" cy="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Footer Placeholder 3">
            <a:extLst>
              <a:ext uri="{FF2B5EF4-FFF2-40B4-BE49-F238E27FC236}">
                <a16:creationId xmlns:a16="http://schemas.microsoft.com/office/drawing/2014/main" id="{91C37BDA-4496-4D16-BD3F-09DB6E6F6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46101" y="6118578"/>
            <a:ext cx="5633425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276419E9-0A50-4B67-96B5-BDAC6D8DC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44927" y="6457047"/>
            <a:ext cx="1062461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A36FDA5-2F37-449A-AE32-28285D23BDA8}" type="datetime1">
              <a:rPr lang="fi-FI" smtClean="0"/>
              <a:t>8.4.2022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6964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391400" y="1651000"/>
            <a:ext cx="4320117" cy="432011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16" name="Left Arrow 15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Slide Number Placeholder 6"/>
          <p:cNvSpPr txBox="1">
            <a:spLocks/>
          </p:cNvSpPr>
          <p:nvPr userDrawn="1"/>
        </p:nvSpPr>
        <p:spPr>
          <a:xfrm>
            <a:off x="11229238" y="6459317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7F5C6EC5-B5D7-4547-8B17-97D7B7BE1C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46921"/>
            <a:ext cx="6756297" cy="43347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4" name="Freeform 5">
            <a:extLst>
              <a:ext uri="{FF2B5EF4-FFF2-40B4-BE49-F238E27FC236}">
                <a16:creationId xmlns:a16="http://schemas.microsoft.com/office/drawing/2014/main" id="{2B84B325-8278-49BC-813B-063EF64A8AFF}"/>
              </a:ext>
            </a:extLst>
          </p:cNvPr>
          <p:cNvSpPr>
            <a:spLocks/>
          </p:cNvSpPr>
          <p:nvPr userDrawn="1"/>
        </p:nvSpPr>
        <p:spPr bwMode="auto">
          <a:xfrm>
            <a:off x="458661" y="6464775"/>
            <a:ext cx="133523" cy="21697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289CA8BE-1205-420D-8D07-BDB84DE90939}"/>
              </a:ext>
            </a:extLst>
          </p:cNvPr>
          <p:cNvSpPr>
            <a:spLocks/>
          </p:cNvSpPr>
          <p:nvPr userDrawn="1"/>
        </p:nvSpPr>
        <p:spPr bwMode="auto">
          <a:xfrm>
            <a:off x="602001" y="6527609"/>
            <a:ext cx="140395" cy="158067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E5D445C7-DDD1-41CD-AE95-A81D286181A4}"/>
              </a:ext>
            </a:extLst>
          </p:cNvPr>
          <p:cNvSpPr>
            <a:spLocks/>
          </p:cNvSpPr>
          <p:nvPr userDrawn="1"/>
        </p:nvSpPr>
        <p:spPr bwMode="auto">
          <a:xfrm>
            <a:off x="770867" y="6464775"/>
            <a:ext cx="142359" cy="21697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Freeform 8">
            <a:extLst>
              <a:ext uri="{FF2B5EF4-FFF2-40B4-BE49-F238E27FC236}">
                <a16:creationId xmlns:a16="http://schemas.microsoft.com/office/drawing/2014/main" id="{6DB5534A-C019-4BB6-BB45-70F5C5E1B1F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908317" y="6523681"/>
            <a:ext cx="143340" cy="161995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Freeform 9">
            <a:extLst>
              <a:ext uri="{FF2B5EF4-FFF2-40B4-BE49-F238E27FC236}">
                <a16:creationId xmlns:a16="http://schemas.microsoft.com/office/drawing/2014/main" id="{07D5C813-1026-4428-BA08-2526BC19318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31737" y="6236021"/>
            <a:ext cx="292571" cy="272935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9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8121B7A2-DC37-47E4-9916-BF387E9059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5629" y="6532256"/>
            <a:ext cx="2959687" cy="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Footer Placeholder 3">
            <a:extLst>
              <a:ext uri="{FF2B5EF4-FFF2-40B4-BE49-F238E27FC236}">
                <a16:creationId xmlns:a16="http://schemas.microsoft.com/office/drawing/2014/main" id="{7A5FC964-7012-4968-AB13-6E70D97A9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46101" y="6118578"/>
            <a:ext cx="5633425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8" name="Date Placeholder 2">
            <a:extLst>
              <a:ext uri="{FF2B5EF4-FFF2-40B4-BE49-F238E27FC236}">
                <a16:creationId xmlns:a16="http://schemas.microsoft.com/office/drawing/2014/main" id="{88BE7B1E-836F-4EDC-8941-47A88300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44927" y="6457047"/>
            <a:ext cx="1062461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CAF2544-AAAF-412A-8714-DCDC2A545E31}" type="datetime1">
              <a:rPr lang="fi-FI" smtClean="0"/>
              <a:t>8.4.2022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8061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one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2"/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3D03A3F-4A20-4FFB-AB9E-62CFAF9E4B1F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7A15E5D-37EF-4FF5-8F4A-821873FE04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285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two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FD3A324-0835-40A2-9BF2-BFA7E78FEF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31882D2-F634-4FE0-B22F-5A713B59E4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437FDA60-5773-43B0-A0E8-7CC36B379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503C44F-1B26-43CB-9162-D126DECD849D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5BA68DC4-BACE-4970-AA46-FC6458211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288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B7CB1C-7634-4443-8EA0-4A352D11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7594E9-1B2E-4127-8D64-43CDC7A52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281A4C-0EAB-4939-A631-94C349D5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C6E46B-9219-4A5F-8927-2FCD3A9D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4EFFA31-851E-47D2-80F8-89AD6874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9659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22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Left Arrow 24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E73BBC0-36CA-46D3-A30F-BA4D9FDED4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8C7790F0-D1C3-48B3-86B7-3D0FA04B1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5472BE11-2879-48D7-8816-7A63DE3D7EC9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5E0FDE84-7857-4B9C-B7BB-999FB33DD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8197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an one colum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1ADEE64-515D-46BD-AC02-17642EA8E2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37BBFA71-D8A5-43BB-954F-5C4178085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F72EDE4-3EF3-44D5-A839-3E85217BDCCF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873E08BA-11DD-4584-BF60-992A7893C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7713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an two column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4FFAAAE-35B6-407A-AF4A-F6F6567DFB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CB02411-2908-4405-B94C-E8E19FD04A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7D66743A-F538-4EFE-BCB1-AB662C696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C0EF542-4860-4D3D-9026-C15045E1A971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3CC71654-ED18-405E-9FF2-8381592A0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479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cy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23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360156EC-B680-4E7A-AA21-F6B15E08243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376DBE9F-A106-41AA-B920-8E5BBDE9A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0130FBB-501D-4C8D-BE4D-7BE736FA6E33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80AC26E8-30F1-4084-8F3A-DD20FEF5F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1424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one colum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F8D1BC-AC95-422B-A23D-094E8F9584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5B7E9180-6EA1-4DA6-829B-CC9B61391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668137C-5F01-4E62-8828-8D0E50BB2A04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9FC82319-F6A9-4DAA-B5D4-1E70B1D29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3974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wo colum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E8C91F7-685F-491B-9736-C3274165C8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430A769-8131-44F2-B15B-4FBA2B1BA7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EA997591-97C1-418B-8E5F-F4EED5B96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4B2D2F6-B771-4467-BB9F-84084A3FB435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75681AA6-25B2-4C99-8EC5-2DFADF828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709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23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39A5AF61-E7CD-4976-B02E-30454EC778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BF106FA5-C42E-460A-AFB0-531694902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26CDFE3-32AC-4479-A805-E6D16241C459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84CD12C5-682D-4023-B9C6-6FD7DEB95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48405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one colum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96B8E28-C965-47B4-9054-CE9070DD96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BEA10D4A-9635-4226-AEE7-8F1297976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D19EDC1-B580-4189-9C82-1119C4FE472C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690023A-A077-4A47-A0FE-83FE61EB6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49390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two column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B8B9134-5F14-4370-87AE-132CB530DE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E4EE938-097A-4185-9C2D-2012355DED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413869FC-FF94-40B6-A0E6-66055A915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A0DA443-A2AB-4ACC-B072-0FC4872B0E6D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F2EEAC1-9230-4831-80ED-92C53412D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46224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gre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23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976751E-D977-4EC5-8D0F-4A9D6261C9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0CF0393A-B8F5-499D-93C2-E15349FB7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F3AAF8C-C535-42A3-B0BC-EE2BC3D4A10F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AA65FFE-DCB3-41A5-9966-04DEE20E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684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1803B0-D851-4229-9049-9741BF76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9078E4-FEC3-4507-BC4F-70C7B9BF8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DFE20-653C-4260-AA66-402D1FE7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C4D9FDF-C9AA-4F0C-AA4D-2BAF275A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D4B7CB-7DF3-4190-AF1C-884FBA8CC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33268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 one colum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914387E-FDDD-4612-8F45-3B3E49A2FC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85AF4FB3-9706-4D76-B3E5-733EAB0D1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726BA09-6C78-4093-A15B-CEDECD30AD27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7DCACE12-718F-4FB6-9EFD-8746584B6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92526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 two column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1F698F7-6714-4B3E-A1B7-A074A026B9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8015BE1-C33B-479B-9A43-72707E46AA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95DEA60D-5F49-4881-8DC2-E7C8CE032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B1276B9-4F1E-4242-A0BC-E0539690481D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F25837D1-320C-438F-A816-19AB91D77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91686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23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3D18B90E-13E1-4CFB-81E7-2111E33FD1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E0446686-1115-4117-A1A4-C19AA01FD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7BA141D-B520-4815-B7F4-1C8D64B3176B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7CE88591-A8C7-45B4-B441-2BD4019BA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6266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one colum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64AE903-A4A1-44F2-BD92-F420A78CE8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75C8975D-385A-4E79-8E35-B682B0EA2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2E0150B-7DB8-4FF7-B460-052F944438FE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42E91718-9EE8-4E2B-B7F6-0E1806ED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26312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E98F256-6152-462D-A5F7-BC5E3BEB25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F8778AD-E8A7-45D9-A0BF-1D5AB02A19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FC9C8327-77CD-4671-BF7E-F2C0EE628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1CBDAF2-D306-4614-B2F9-476117E35F95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32E8BBE3-C563-490C-B280-2C009BB47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84384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23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BED9686F-30BD-4573-9FED-4A6FD8876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0BF84D82-3088-42CA-8CA6-6836EC93C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6DB3905-46B8-4F4A-8281-309E47C398E1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F656918D-0564-4B81-8B4E-8305E1496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5889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one colum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8054CE9-CE73-4C1C-B622-2B9B6D4958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4458" y="1625601"/>
            <a:ext cx="11263084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9FAA2213-F9EB-4B9E-9087-6DF44E867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55DCE0E-A1D2-4C8E-9A9A-214AC842758F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710BD84-4120-451E-BAD2-A0050324F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830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gre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8CD1F85-543B-4C41-B7A0-81B722E1D2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8" y="1625601"/>
            <a:ext cx="5538409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6CD82F8-FF1A-4B7A-A872-D660B06D7B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9135" y="1625599"/>
            <a:ext cx="5538408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A9C8E601-A8BB-48DF-9309-473C0A64B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C60F6DE-202C-4345-9E1B-448AF573471B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A49115D4-46FE-4144-9D45-9EDA06405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53496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gra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275167"/>
            <a:ext cx="11263085" cy="1143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407543" y="1650999"/>
            <a:ext cx="4320000" cy="432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i-FI"/>
          </a:p>
        </p:txBody>
      </p:sp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11229238" y="6449956"/>
            <a:ext cx="596900" cy="27304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17CD448-BDE5-4446-AE75-A0344141D28E}" type="slidenum">
              <a:rPr lang="en-US" sz="1333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1163836" y="6420104"/>
            <a:ext cx="0" cy="434152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eft Arrow 11"/>
          <p:cNvSpPr/>
          <p:nvPr userDrawn="1"/>
        </p:nvSpPr>
        <p:spPr>
          <a:xfrm>
            <a:off x="12420600" y="1664251"/>
            <a:ext cx="383821" cy="248356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2854486" y="1628797"/>
            <a:ext cx="194101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67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  <a:endParaRPr lang="fi-FI" sz="1467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i-FI" sz="1467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</a:t>
            </a:r>
            <a:r>
              <a:rPr lang="fi-FI" sz="1467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on the icon</a:t>
            </a:r>
            <a:endParaRPr lang="fi-FI" sz="1467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5DD30C56-151A-443C-B575-7E523D3376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57" y="1625601"/>
            <a:ext cx="6747712" cy="4356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523962" indent="-304792">
              <a:buFont typeface="Segoe UI" panose="020B0502040204020203" pitchFamily="34" charset="0"/>
              <a:buChar char="‒"/>
              <a:defRPr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2133547" indent="-304792">
              <a:buFont typeface="Segoe UI" panose="020B0502040204020203" pitchFamily="34" charset="0"/>
              <a:buChar char="‐"/>
              <a:defRPr sz="1867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EDEA44BC-BD44-43D3-B586-BDECF8A9E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05849" y="6466879"/>
            <a:ext cx="1101540" cy="26548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3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02DD3A3-0FB3-4FDB-8E24-3B31F9AF1C89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8C1B1BF-35AE-4435-B335-5397400CF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4576" y="6128410"/>
            <a:ext cx="5624824" cy="603956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>
              <a:defRPr sz="1333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97800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B993A-97C5-4881-A306-F47FC9DF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22100-AF42-4783-8B64-125D41A80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6FED-F045-4451-A3F1-7AB84BCAEB1B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1E3EB-8F09-4E18-8CC6-BA6C04559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2A634-C964-4231-822B-808AFFA51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98A20-6B16-475E-9D92-CC9006D9D86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4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DF16E5-88C7-4502-8737-CC490535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49C0200-2473-4846-A6F8-2D661D48A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B2E13E-503D-44AB-B4BC-9648A05F2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31D9A4-36B7-4FE2-B112-FE659BA1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C8C322-EB4A-4463-9835-9F8C7DBC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3F39AEE-FD49-4642-8602-436A9365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638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3D0B8B-7E03-4B9D-BDC8-C01DEAC2D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484FCAF-A7F4-4532-A78F-94014661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B29CEF3-2ACF-485E-BE1B-17CBD29BF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EC26A0C-280A-48D8-B59C-1E80121D7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4838AD9-E893-46CF-ABA4-664C50A411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0F29D6F-15B2-4CDB-BBF1-21C4B0AFA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0D514CC-8167-41E8-B47B-7DB21E3B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43D5295-CA6C-480A-A1F7-82F5677D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040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049269-C86B-4275-85B0-342A52B2B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E6B9467-CF61-41D2-A3FA-8035E833D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5166BAC-4391-4DF6-8C12-B60F49040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4BF05C7-D25A-425C-A07C-402ED4C8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316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282D06-7368-4B04-B94B-CD90EC596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6E4563B-E36F-4E3F-B06E-0E4157C1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FE281F9-F8C2-4630-AFA5-216E5D4FD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893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B9B585-7AE0-48C7-A706-2320D640A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29362C-80A1-4428-9F50-4ED4737E9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230A5B4-91D9-480A-A414-090A0CA27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3B3948F-B372-4F12-85B0-F29A3C23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CECEA1-614D-4BCC-A53B-E2887061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418E43D-64CD-4773-AF5C-A3F65FE45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669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4BBD79-189F-4371-92D3-36998BFD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07328D4-6026-4866-BAC8-5E8042253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179D84-A6DF-414B-B576-FE6D521EB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54F3B95-BDDD-41E4-AE90-D8ED8846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BBCCD6-A350-4805-8FA5-7CAD6986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32CEBD9-D011-4A76-88FC-05544FE6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91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DB0E6A5-34DB-484A-A824-84386859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6750544-6F41-435D-8FE9-57A13BA05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302D4B-108A-4C71-B0D6-CEA9C7BCD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18D1F-9A52-4984-897E-DCB9980D9C11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68C83A-D899-43F2-B896-7E86BE2F7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FC7A55-A719-4F29-B200-899F2A193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838B-D00B-440C-84B0-066AF824B5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373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458662" y="6221676"/>
            <a:ext cx="665647" cy="449656"/>
            <a:chOff x="343996" y="4687773"/>
            <a:chExt cx="499235" cy="337242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343996" y="4859339"/>
              <a:ext cx="100142" cy="162730"/>
            </a:xfrm>
            <a:custGeom>
              <a:avLst/>
              <a:gdLst>
                <a:gd name="T0" fmla="*/ 0 w 57"/>
                <a:gd name="T1" fmla="*/ 0 h 92"/>
                <a:gd name="T2" fmla="*/ 0 w 57"/>
                <a:gd name="T3" fmla="*/ 73 h 92"/>
                <a:gd name="T4" fmla="*/ 21 w 57"/>
                <a:gd name="T5" fmla="*/ 92 h 92"/>
                <a:gd name="T6" fmla="*/ 57 w 57"/>
                <a:gd name="T7" fmla="*/ 91 h 92"/>
                <a:gd name="T8" fmla="*/ 56 w 57"/>
                <a:gd name="T9" fmla="*/ 78 h 92"/>
                <a:gd name="T10" fmla="*/ 24 w 57"/>
                <a:gd name="T11" fmla="*/ 78 h 92"/>
                <a:gd name="T12" fmla="*/ 18 w 57"/>
                <a:gd name="T13" fmla="*/ 76 h 92"/>
                <a:gd name="T14" fmla="*/ 17 w 57"/>
                <a:gd name="T15" fmla="*/ 71 h 92"/>
                <a:gd name="T16" fmla="*/ 17 w 57"/>
                <a:gd name="T17" fmla="*/ 0 h 92"/>
                <a:gd name="T18" fmla="*/ 0 w 57"/>
                <a:gd name="T1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92">
                  <a:moveTo>
                    <a:pt x="0" y="0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0" y="86"/>
                    <a:pt x="7" y="92"/>
                    <a:pt x="21" y="92"/>
                  </a:cubicBezTo>
                  <a:cubicBezTo>
                    <a:pt x="36" y="92"/>
                    <a:pt x="48" y="92"/>
                    <a:pt x="57" y="91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2" y="78"/>
                    <a:pt x="19" y="78"/>
                    <a:pt x="18" y="76"/>
                  </a:cubicBezTo>
                  <a:cubicBezTo>
                    <a:pt x="17" y="75"/>
                    <a:pt x="17" y="73"/>
                    <a:pt x="17" y="71"/>
                  </a:cubicBezTo>
                  <a:cubicBezTo>
                    <a:pt x="17" y="0"/>
                    <a:pt x="17" y="0"/>
                    <a:pt x="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451501" y="4906465"/>
              <a:ext cx="105296" cy="118550"/>
            </a:xfrm>
            <a:custGeom>
              <a:avLst/>
              <a:gdLst>
                <a:gd name="T0" fmla="*/ 44 w 60"/>
                <a:gd name="T1" fmla="*/ 0 h 67"/>
                <a:gd name="T2" fmla="*/ 44 w 60"/>
                <a:gd name="T3" fmla="*/ 46 h 67"/>
                <a:gd name="T4" fmla="*/ 25 w 60"/>
                <a:gd name="T5" fmla="*/ 53 h 67"/>
                <a:gd name="T6" fmla="*/ 18 w 60"/>
                <a:gd name="T7" fmla="*/ 51 h 67"/>
                <a:gd name="T8" fmla="*/ 17 w 60"/>
                <a:gd name="T9" fmla="*/ 44 h 67"/>
                <a:gd name="T10" fmla="*/ 17 w 60"/>
                <a:gd name="T11" fmla="*/ 0 h 67"/>
                <a:gd name="T12" fmla="*/ 0 w 60"/>
                <a:gd name="T13" fmla="*/ 0 h 67"/>
                <a:gd name="T14" fmla="*/ 0 w 60"/>
                <a:gd name="T15" fmla="*/ 49 h 67"/>
                <a:gd name="T16" fmla="*/ 18 w 60"/>
                <a:gd name="T17" fmla="*/ 67 h 67"/>
                <a:gd name="T18" fmla="*/ 46 w 60"/>
                <a:gd name="T19" fmla="*/ 56 h 67"/>
                <a:gd name="T20" fmla="*/ 47 w 60"/>
                <a:gd name="T21" fmla="*/ 65 h 67"/>
                <a:gd name="T22" fmla="*/ 60 w 60"/>
                <a:gd name="T23" fmla="*/ 65 h 67"/>
                <a:gd name="T24" fmla="*/ 60 w 60"/>
                <a:gd name="T25" fmla="*/ 0 h 67"/>
                <a:gd name="T26" fmla="*/ 44 w 60"/>
                <a:gd name="T2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67">
                  <a:moveTo>
                    <a:pt x="44" y="0"/>
                  </a:moveTo>
                  <a:cubicBezTo>
                    <a:pt x="44" y="46"/>
                    <a:pt x="44" y="46"/>
                    <a:pt x="44" y="46"/>
                  </a:cubicBezTo>
                  <a:cubicBezTo>
                    <a:pt x="35" y="51"/>
                    <a:pt x="29" y="53"/>
                    <a:pt x="25" y="53"/>
                  </a:cubicBezTo>
                  <a:cubicBezTo>
                    <a:pt x="21" y="53"/>
                    <a:pt x="19" y="52"/>
                    <a:pt x="18" y="51"/>
                  </a:cubicBezTo>
                  <a:cubicBezTo>
                    <a:pt x="17" y="50"/>
                    <a:pt x="16" y="47"/>
                    <a:pt x="17" y="44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1"/>
                    <a:pt x="6" y="67"/>
                    <a:pt x="18" y="67"/>
                  </a:cubicBezTo>
                  <a:cubicBezTo>
                    <a:pt x="27" y="67"/>
                    <a:pt x="36" y="63"/>
                    <a:pt x="46" y="56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60" y="65"/>
                    <a:pt x="60" y="65"/>
                    <a:pt x="60" y="65"/>
                  </a:cubicBezTo>
                  <a:cubicBezTo>
                    <a:pt x="60" y="0"/>
                    <a:pt x="60" y="0"/>
                    <a:pt x="60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578150" y="4859339"/>
              <a:ext cx="106769" cy="162730"/>
            </a:xfrm>
            <a:custGeom>
              <a:avLst/>
              <a:gdLst>
                <a:gd name="T0" fmla="*/ 43 w 61"/>
                <a:gd name="T1" fmla="*/ 92 h 92"/>
                <a:gd name="T2" fmla="*/ 61 w 61"/>
                <a:gd name="T3" fmla="*/ 92 h 92"/>
                <a:gd name="T4" fmla="*/ 41 w 61"/>
                <a:gd name="T5" fmla="*/ 62 h 92"/>
                <a:gd name="T6" fmla="*/ 35 w 61"/>
                <a:gd name="T7" fmla="*/ 56 h 92"/>
                <a:gd name="T8" fmla="*/ 35 w 61"/>
                <a:gd name="T9" fmla="*/ 55 h 92"/>
                <a:gd name="T10" fmla="*/ 41 w 61"/>
                <a:gd name="T11" fmla="*/ 50 h 92"/>
                <a:gd name="T12" fmla="*/ 59 w 61"/>
                <a:gd name="T13" fmla="*/ 27 h 92"/>
                <a:gd name="T14" fmla="*/ 41 w 61"/>
                <a:gd name="T15" fmla="*/ 27 h 92"/>
                <a:gd name="T16" fmla="*/ 23 w 61"/>
                <a:gd name="T17" fmla="*/ 50 h 92"/>
                <a:gd name="T18" fmla="*/ 16 w 61"/>
                <a:gd name="T19" fmla="*/ 50 h 92"/>
                <a:gd name="T20" fmla="*/ 17 w 61"/>
                <a:gd name="T21" fmla="*/ 39 h 92"/>
                <a:gd name="T22" fmla="*/ 17 w 61"/>
                <a:gd name="T23" fmla="*/ 0 h 92"/>
                <a:gd name="T24" fmla="*/ 0 w 61"/>
                <a:gd name="T25" fmla="*/ 0 h 92"/>
                <a:gd name="T26" fmla="*/ 0 w 61"/>
                <a:gd name="T27" fmla="*/ 92 h 92"/>
                <a:gd name="T28" fmla="*/ 16 w 61"/>
                <a:gd name="T29" fmla="*/ 92 h 92"/>
                <a:gd name="T30" fmla="*/ 16 w 61"/>
                <a:gd name="T31" fmla="*/ 71 h 92"/>
                <a:gd name="T32" fmla="*/ 16 w 61"/>
                <a:gd name="T33" fmla="*/ 61 h 92"/>
                <a:gd name="T34" fmla="*/ 23 w 61"/>
                <a:gd name="T35" fmla="*/ 61 h 92"/>
                <a:gd name="T36" fmla="*/ 43 w 61"/>
                <a:gd name="T3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" h="92">
                  <a:moveTo>
                    <a:pt x="43" y="92"/>
                  </a:moveTo>
                  <a:cubicBezTo>
                    <a:pt x="61" y="92"/>
                    <a:pt x="61" y="92"/>
                    <a:pt x="61" y="9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39" y="59"/>
                    <a:pt x="37" y="57"/>
                    <a:pt x="35" y="56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7" y="54"/>
                    <a:pt x="39" y="52"/>
                    <a:pt x="41" y="50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47"/>
                    <a:pt x="17" y="43"/>
                    <a:pt x="17" y="3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16" y="71"/>
                    <a:pt x="16" y="71"/>
                    <a:pt x="16" y="71"/>
                  </a:cubicBezTo>
                  <a:cubicBezTo>
                    <a:pt x="16" y="69"/>
                    <a:pt x="16" y="65"/>
                    <a:pt x="16" y="61"/>
                  </a:cubicBezTo>
                  <a:cubicBezTo>
                    <a:pt x="23" y="61"/>
                    <a:pt x="23" y="61"/>
                    <a:pt x="23" y="61"/>
                  </a:cubicBezTo>
                  <a:lnTo>
                    <a:pt x="43" y="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7" name="Freeform 8"/>
            <p:cNvSpPr>
              <a:spLocks noEditPoints="1"/>
            </p:cNvSpPr>
            <p:nvPr/>
          </p:nvSpPr>
          <p:spPr bwMode="auto">
            <a:xfrm>
              <a:off x="681237" y="4903519"/>
              <a:ext cx="107505" cy="121496"/>
            </a:xfrm>
            <a:custGeom>
              <a:avLst/>
              <a:gdLst>
                <a:gd name="T0" fmla="*/ 61 w 61"/>
                <a:gd name="T1" fmla="*/ 23 h 69"/>
                <a:gd name="T2" fmla="*/ 54 w 61"/>
                <a:gd name="T3" fmla="*/ 6 h 69"/>
                <a:gd name="T4" fmla="*/ 31 w 61"/>
                <a:gd name="T5" fmla="*/ 0 h 69"/>
                <a:gd name="T6" fmla="*/ 7 w 61"/>
                <a:gd name="T7" fmla="*/ 8 h 69"/>
                <a:gd name="T8" fmla="*/ 0 w 61"/>
                <a:gd name="T9" fmla="*/ 34 h 69"/>
                <a:gd name="T10" fmla="*/ 7 w 61"/>
                <a:gd name="T11" fmla="*/ 61 h 69"/>
                <a:gd name="T12" fmla="*/ 32 w 61"/>
                <a:gd name="T13" fmla="*/ 69 h 69"/>
                <a:gd name="T14" fmla="*/ 59 w 61"/>
                <a:gd name="T15" fmla="*/ 64 h 69"/>
                <a:gd name="T16" fmla="*/ 58 w 61"/>
                <a:gd name="T17" fmla="*/ 54 h 69"/>
                <a:gd name="T18" fmla="*/ 34 w 61"/>
                <a:gd name="T19" fmla="*/ 55 h 69"/>
                <a:gd name="T20" fmla="*/ 22 w 61"/>
                <a:gd name="T21" fmla="*/ 53 h 69"/>
                <a:gd name="T22" fmla="*/ 17 w 61"/>
                <a:gd name="T23" fmla="*/ 41 h 69"/>
                <a:gd name="T24" fmla="*/ 44 w 61"/>
                <a:gd name="T25" fmla="*/ 41 h 69"/>
                <a:gd name="T26" fmla="*/ 61 w 61"/>
                <a:gd name="T27" fmla="*/ 23 h 69"/>
                <a:gd name="T28" fmla="*/ 45 w 61"/>
                <a:gd name="T29" fmla="*/ 22 h 69"/>
                <a:gd name="T30" fmla="*/ 39 w 61"/>
                <a:gd name="T31" fmla="*/ 30 h 69"/>
                <a:gd name="T32" fmla="*/ 17 w 61"/>
                <a:gd name="T33" fmla="*/ 30 h 69"/>
                <a:gd name="T34" fmla="*/ 20 w 61"/>
                <a:gd name="T35" fmla="*/ 16 h 69"/>
                <a:gd name="T36" fmla="*/ 32 w 61"/>
                <a:gd name="T37" fmla="*/ 13 h 69"/>
                <a:gd name="T38" fmla="*/ 42 w 61"/>
                <a:gd name="T39" fmla="*/ 15 h 69"/>
                <a:gd name="T40" fmla="*/ 45 w 61"/>
                <a:gd name="T41" fmla="*/ 2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69">
                  <a:moveTo>
                    <a:pt x="61" y="23"/>
                  </a:moveTo>
                  <a:cubicBezTo>
                    <a:pt x="61" y="15"/>
                    <a:pt x="59" y="9"/>
                    <a:pt x="54" y="6"/>
                  </a:cubicBezTo>
                  <a:cubicBezTo>
                    <a:pt x="49" y="2"/>
                    <a:pt x="42" y="0"/>
                    <a:pt x="31" y="0"/>
                  </a:cubicBezTo>
                  <a:cubicBezTo>
                    <a:pt x="20" y="0"/>
                    <a:pt x="12" y="3"/>
                    <a:pt x="7" y="8"/>
                  </a:cubicBezTo>
                  <a:cubicBezTo>
                    <a:pt x="2" y="13"/>
                    <a:pt x="0" y="22"/>
                    <a:pt x="0" y="34"/>
                  </a:cubicBezTo>
                  <a:cubicBezTo>
                    <a:pt x="0" y="47"/>
                    <a:pt x="2" y="55"/>
                    <a:pt x="7" y="61"/>
                  </a:cubicBezTo>
                  <a:cubicBezTo>
                    <a:pt x="12" y="66"/>
                    <a:pt x="21" y="69"/>
                    <a:pt x="32" y="69"/>
                  </a:cubicBezTo>
                  <a:cubicBezTo>
                    <a:pt x="44" y="69"/>
                    <a:pt x="53" y="67"/>
                    <a:pt x="59" y="64"/>
                  </a:cubicBezTo>
                  <a:cubicBezTo>
                    <a:pt x="58" y="54"/>
                    <a:pt x="58" y="54"/>
                    <a:pt x="58" y="54"/>
                  </a:cubicBezTo>
                  <a:cubicBezTo>
                    <a:pt x="49" y="55"/>
                    <a:pt x="41" y="55"/>
                    <a:pt x="34" y="55"/>
                  </a:cubicBezTo>
                  <a:cubicBezTo>
                    <a:pt x="29" y="55"/>
                    <a:pt x="24" y="54"/>
                    <a:pt x="22" y="53"/>
                  </a:cubicBezTo>
                  <a:cubicBezTo>
                    <a:pt x="19" y="51"/>
                    <a:pt x="18" y="47"/>
                    <a:pt x="17" y="4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55" y="41"/>
                    <a:pt x="61" y="35"/>
                    <a:pt x="61" y="23"/>
                  </a:cubicBezTo>
                  <a:moveTo>
                    <a:pt x="45" y="22"/>
                  </a:moveTo>
                  <a:cubicBezTo>
                    <a:pt x="45" y="27"/>
                    <a:pt x="43" y="30"/>
                    <a:pt x="39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3"/>
                    <a:pt x="18" y="19"/>
                    <a:pt x="20" y="16"/>
                  </a:cubicBezTo>
                  <a:cubicBezTo>
                    <a:pt x="22" y="14"/>
                    <a:pt x="26" y="13"/>
                    <a:pt x="32" y="13"/>
                  </a:cubicBezTo>
                  <a:cubicBezTo>
                    <a:pt x="37" y="13"/>
                    <a:pt x="40" y="13"/>
                    <a:pt x="42" y="15"/>
                  </a:cubicBezTo>
                  <a:cubicBezTo>
                    <a:pt x="44" y="16"/>
                    <a:pt x="45" y="19"/>
                    <a:pt x="45" y="2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623803" y="4687773"/>
              <a:ext cx="219428" cy="204701"/>
            </a:xfrm>
            <a:custGeom>
              <a:avLst/>
              <a:gdLst>
                <a:gd name="T0" fmla="*/ 65 w 125"/>
                <a:gd name="T1" fmla="*/ 1 h 116"/>
                <a:gd name="T2" fmla="*/ 0 w 125"/>
                <a:gd name="T3" fmla="*/ 44 h 116"/>
                <a:gd name="T4" fmla="*/ 13 w 125"/>
                <a:gd name="T5" fmla="*/ 76 h 116"/>
                <a:gd name="T6" fmla="*/ 39 w 125"/>
                <a:gd name="T7" fmla="*/ 91 h 116"/>
                <a:gd name="T8" fmla="*/ 39 w 125"/>
                <a:gd name="T9" fmla="*/ 91 h 116"/>
                <a:gd name="T10" fmla="*/ 39 w 125"/>
                <a:gd name="T11" fmla="*/ 92 h 116"/>
                <a:gd name="T12" fmla="*/ 39 w 125"/>
                <a:gd name="T13" fmla="*/ 92 h 116"/>
                <a:gd name="T14" fmla="*/ 21 w 125"/>
                <a:gd name="T15" fmla="*/ 116 h 116"/>
                <a:gd name="T16" fmla="*/ 30 w 125"/>
                <a:gd name="T17" fmla="*/ 116 h 116"/>
                <a:gd name="T18" fmla="*/ 66 w 125"/>
                <a:gd name="T19" fmla="*/ 95 h 116"/>
                <a:gd name="T20" fmla="*/ 124 w 125"/>
                <a:gd name="T21" fmla="*/ 49 h 116"/>
                <a:gd name="T22" fmla="*/ 65 w 125"/>
                <a:gd name="T23" fmla="*/ 1 h 116"/>
                <a:gd name="T24" fmla="*/ 82 w 125"/>
                <a:gd name="T25" fmla="*/ 77 h 116"/>
                <a:gd name="T26" fmla="*/ 52 w 125"/>
                <a:gd name="T27" fmla="*/ 85 h 116"/>
                <a:gd name="T28" fmla="*/ 70 w 125"/>
                <a:gd name="T29" fmla="*/ 56 h 116"/>
                <a:gd name="T30" fmla="*/ 68 w 125"/>
                <a:gd name="T31" fmla="*/ 56 h 116"/>
                <a:gd name="T32" fmla="*/ 41 w 125"/>
                <a:gd name="T33" fmla="*/ 83 h 116"/>
                <a:gd name="T34" fmla="*/ 32 w 125"/>
                <a:gd name="T35" fmla="*/ 78 h 116"/>
                <a:gd name="T36" fmla="*/ 35 w 125"/>
                <a:gd name="T37" fmla="*/ 29 h 116"/>
                <a:gd name="T38" fmla="*/ 75 w 125"/>
                <a:gd name="T39" fmla="*/ 19 h 116"/>
                <a:gd name="T40" fmla="*/ 99 w 125"/>
                <a:gd name="T41" fmla="*/ 16 h 116"/>
                <a:gd name="T42" fmla="*/ 82 w 125"/>
                <a:gd name="T43" fmla="*/ 7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5" h="116">
                  <a:moveTo>
                    <a:pt x="65" y="1"/>
                  </a:moveTo>
                  <a:cubicBezTo>
                    <a:pt x="30" y="0"/>
                    <a:pt x="1" y="19"/>
                    <a:pt x="0" y="44"/>
                  </a:cubicBezTo>
                  <a:cubicBezTo>
                    <a:pt x="0" y="56"/>
                    <a:pt x="3" y="67"/>
                    <a:pt x="13" y="76"/>
                  </a:cubicBezTo>
                  <a:cubicBezTo>
                    <a:pt x="26" y="89"/>
                    <a:pt x="39" y="91"/>
                    <a:pt x="39" y="91"/>
                  </a:cubicBezTo>
                  <a:cubicBezTo>
                    <a:pt x="39" y="91"/>
                    <a:pt x="39" y="91"/>
                    <a:pt x="39" y="91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8" y="93"/>
                    <a:pt x="21" y="116"/>
                    <a:pt x="21" y="116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39" y="109"/>
                    <a:pt x="60" y="95"/>
                    <a:pt x="66" y="95"/>
                  </a:cubicBezTo>
                  <a:cubicBezTo>
                    <a:pt x="104" y="94"/>
                    <a:pt x="124" y="70"/>
                    <a:pt x="124" y="49"/>
                  </a:cubicBezTo>
                  <a:cubicBezTo>
                    <a:pt x="125" y="24"/>
                    <a:pt x="100" y="3"/>
                    <a:pt x="65" y="1"/>
                  </a:cubicBezTo>
                  <a:close/>
                  <a:moveTo>
                    <a:pt x="82" y="77"/>
                  </a:moveTo>
                  <a:cubicBezTo>
                    <a:pt x="74" y="83"/>
                    <a:pt x="62" y="86"/>
                    <a:pt x="52" y="85"/>
                  </a:cubicBezTo>
                  <a:cubicBezTo>
                    <a:pt x="60" y="71"/>
                    <a:pt x="70" y="56"/>
                    <a:pt x="70" y="56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65" y="59"/>
                    <a:pt x="52" y="69"/>
                    <a:pt x="41" y="83"/>
                  </a:cubicBezTo>
                  <a:cubicBezTo>
                    <a:pt x="37" y="82"/>
                    <a:pt x="34" y="80"/>
                    <a:pt x="32" y="78"/>
                  </a:cubicBezTo>
                  <a:cubicBezTo>
                    <a:pt x="17" y="65"/>
                    <a:pt x="20" y="41"/>
                    <a:pt x="35" y="29"/>
                  </a:cubicBezTo>
                  <a:cubicBezTo>
                    <a:pt x="47" y="19"/>
                    <a:pt x="62" y="19"/>
                    <a:pt x="75" y="19"/>
                  </a:cubicBezTo>
                  <a:cubicBezTo>
                    <a:pt x="89" y="19"/>
                    <a:pt x="99" y="16"/>
                    <a:pt x="99" y="16"/>
                  </a:cubicBezTo>
                  <a:cubicBezTo>
                    <a:pt x="99" y="16"/>
                    <a:pt x="108" y="56"/>
                    <a:pt x="82" y="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pic>
        <p:nvPicPr>
          <p:cNvPr id="19" name="Picture 2" descr="C:\Essi yleiset\LUKE töitä\Powerpoint-pohjat\Esityspohja 2019\c_natural_resources_white.png"/>
          <p:cNvPicPr>
            <a:picLocks noChangeAspect="1" noChangeArrowheads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4266" y="6536788"/>
            <a:ext cx="2959689" cy="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09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</p:sldLayoutIdLst>
  <p:hf hdr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3467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3467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algn="l" defTabSz="609585" rtl="0" eaLnBrk="1" fontAlgn="base" hangingPunct="1">
        <a:spcBef>
          <a:spcPct val="20000"/>
        </a:spcBef>
        <a:spcAft>
          <a:spcPct val="0"/>
        </a:spcAft>
        <a:defRPr sz="2667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67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133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67992" y="2630219"/>
            <a:ext cx="2324008" cy="402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330" y="958129"/>
            <a:ext cx="11070773" cy="554064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sz="1900" b="1" dirty="0">
                <a:solidFill>
                  <a:schemeClr val="accent6">
                    <a:lumMod val="75000"/>
                  </a:schemeClr>
                </a:solidFill>
              </a:rPr>
              <a:t>Yleiset tavoitteet ja aineistot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Uusia ilmastoystävällisiä keinoja ravinteikkaiden turvemaiden metsätalouteen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Perustetaan jatkuvapeitteisen metsänkasvatuksen kenttäkokeita, joilla monitoroidaan turvemaametsän hydrologiaa (vedenpinta, lämpötila) ja kasvihuonekaasujen vaihtoa ojitetulla turvemaalla. Aineistoja käytetään metsänkäsittelyjen ilmastovaikutusten verifiointiin.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Seitsemän Sompa-koekenttää sekä 11 muuta projektia tukevaa Suo-Erika –koekenttää.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i-FI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900" dirty="0"/>
              <a:t> </a:t>
            </a:r>
            <a:r>
              <a:rPr lang="fi-FI" sz="1900" b="1" dirty="0">
                <a:solidFill>
                  <a:schemeClr val="accent6">
                    <a:lumMod val="75000"/>
                  </a:schemeClr>
                </a:solidFill>
              </a:rPr>
              <a:t>Päätavoitteet 2020-2023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Kenttäkokeilta kerätyn empiirisen </a:t>
            </a:r>
            <a:r>
              <a:rPr lang="fi-FI" sz="1900" dirty="0" err="1"/>
              <a:t>khk</a:t>
            </a:r>
            <a:r>
              <a:rPr lang="fi-FI" sz="1900" dirty="0"/>
              <a:t>- ja hydrologisten aineistojen käsittely ja tulosten tuottaminen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Tulosten julkaiseminen ja niiden pohjalta luotujen metsänhoidon menetelmien  jalkauttaminen toimijoille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900" b="1" dirty="0">
                <a:solidFill>
                  <a:schemeClr val="accent6">
                    <a:lumMod val="75000"/>
                  </a:schemeClr>
                </a:solidFill>
              </a:rPr>
              <a:t>Julkaiseminen ja jalkauttaminen: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KHK-päästöt ja hakkuiden vaikutukset CCF ja vesistövaikutukset, laskentatyö käynnissä, käsikirjoitusten valmistelu alkaa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Osittaishakkuiden vaikutus vedenpinnan tasoon (2 artikkelia julkaistu, 1 artikkeli valmisteilla)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Osittaishakkuiden vaikutus taimettumiseen (aineiston käsittely loppusuoralla, analyysit valmistuvat toukokuussa 2022)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Osittaishakkuiden vaikutus vesistökuormitukseen (aineistojen laskentatyö valmis)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900" dirty="0"/>
              <a:t>     2 artikkelia valmisteilla.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Synteesiraportti jatkuvapeitteisestä kasvatuksesta (Luke-vetoinen, suomeksi, kevät 2022)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900" dirty="0"/>
              <a:t>Koulutuksia sidosryhmille, joissa esitellään </a:t>
            </a:r>
            <a:r>
              <a:rPr lang="fi-FI" sz="1900" dirty="0" err="1"/>
              <a:t>Sompan</a:t>
            </a:r>
            <a:r>
              <a:rPr lang="fi-FI" sz="1900" dirty="0"/>
              <a:t> ja liitännäishankkeiden tuloksia (ELY-keskukset,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900" dirty="0"/>
              <a:t>    Metsäfirmat kuten mm. MetsäGroup, metsänomistajat)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1800" b="1" dirty="0"/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fi-FI" sz="1800" b="1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85330" y="186639"/>
            <a:ext cx="4389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Aft>
                <a:spcPct val="0"/>
              </a:spcAft>
            </a:pPr>
            <a:r>
              <a:rPr lang="fi-FI" sz="4000" b="1" dirty="0">
                <a:solidFill>
                  <a:srgbClr val="FF8200"/>
                </a:solidFill>
                <a:latin typeface="+mn-lt"/>
                <a:ea typeface="ＭＳ Ｐゴシック" charset="0"/>
              </a:rPr>
              <a:t>Sompa WP2 Metsät</a:t>
            </a:r>
          </a:p>
        </p:txBody>
      </p:sp>
    </p:spTree>
    <p:extLst>
      <p:ext uri="{BB962C8B-B14F-4D97-AF65-F5344CB8AC3E}">
        <p14:creationId xmlns:p14="http://schemas.microsoft.com/office/powerpoint/2010/main" val="13014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BA21-1EB4-437F-96B0-FAED75D80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23" y="161959"/>
            <a:ext cx="10262727" cy="603956"/>
          </a:xfrm>
        </p:spPr>
        <p:txBody>
          <a:bodyPr/>
          <a:lstStyle/>
          <a:p>
            <a:r>
              <a:rPr lang="fi-FI" sz="3200" u="sng" dirty="0">
                <a:solidFill>
                  <a:schemeClr val="accent1"/>
                </a:solidFill>
              </a:rPr>
              <a:t>Tuloksia:</a:t>
            </a:r>
            <a:br>
              <a:rPr lang="fi-FI" sz="3200" dirty="0">
                <a:solidFill>
                  <a:schemeClr val="accent1"/>
                </a:solidFill>
              </a:rPr>
            </a:br>
            <a:r>
              <a:rPr lang="fi-FI" sz="3200" dirty="0">
                <a:solidFill>
                  <a:schemeClr val="accent1"/>
                </a:solidFill>
              </a:rPr>
              <a:t>Vaikutukset vesitalouteen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C4BEF-9774-4AB6-90D0-0AED2B3029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r" defTabSz="60958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BA6D4-E5A4-4401-8D3D-034C13C00E0D}" type="datetime1">
              <a:rPr kumimoji="0" lang="fi-FI" sz="1333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r" defTabSz="6095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8.4.2022</a:t>
            </a:fld>
            <a:endParaRPr kumimoji="0" lang="fi-FI" sz="1333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1D0D5-7482-41DD-B45E-493AFB60F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37" y="3934804"/>
            <a:ext cx="5870450" cy="436754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>
                <a:latin typeface="Calibri" panose="020F0502020204030204" pitchFamily="34" charset="0"/>
                <a:cs typeface="Calibri" panose="020F0502020204030204" pitchFamily="34" charset="0"/>
              </a:rPr>
              <a:t>Vedenpinnan taso vaihteli poimintahakkuun jälkeen maantieteellisen sijainnin ja puuston pohjapinta-alan suhteen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>
                <a:latin typeface="Calibri" panose="020F0502020204030204" pitchFamily="34" charset="0"/>
                <a:cs typeface="Calibri" panose="020F0502020204030204" pitchFamily="34" charset="0"/>
              </a:rPr>
              <a:t>PPA &gt;12 m2, vedenpinta yli 30 cm:n syvyydellä myös  Pohjois-Suomen olosuhteissa (nykyilmastossa)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Vedenpinta nousi yli 30 senttimetrin raja-arvon yleisesti pohjoisessa, jos puustosta poistettiin yli puolet. Etelässä vasta poistamalla yli 2/3 puustosta vedenpinta saattoi nousta yli tämän raja-arvon.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>
              <a:latin typeface="+mj-lt"/>
            </a:endParaRPr>
          </a:p>
          <a:p>
            <a:pPr marL="4307310"/>
            <a:endParaRPr lang="fi-FI" dirty="0"/>
          </a:p>
        </p:txBody>
      </p:sp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8F59A392-26F1-44C9-835F-96992E2899C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625" y="900437"/>
            <a:ext cx="3936197" cy="310434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3CAA25D-022C-49FF-B2CF-63E06AAF59CB}"/>
              </a:ext>
            </a:extLst>
          </p:cNvPr>
          <p:cNvSpPr txBox="1">
            <a:spLocks/>
          </p:cNvSpPr>
          <p:nvPr/>
        </p:nvSpPr>
        <p:spPr>
          <a:xfrm>
            <a:off x="5731400" y="2748635"/>
            <a:ext cx="6318462" cy="3313510"/>
          </a:xfrm>
          <a:prstGeom prst="rect">
            <a:avLst/>
          </a:prstGeom>
        </p:spPr>
        <p:txBody>
          <a:bodyPr/>
          <a:lstStyle>
            <a:lvl1pPr algn="l" defTabSz="609585" rtl="0" eaLnBrk="1" fontAlgn="base" hangingPunct="1">
              <a:spcBef>
                <a:spcPct val="20000"/>
              </a:spcBef>
              <a:spcAft>
                <a:spcPct val="0"/>
              </a:spcAft>
              <a:defRPr sz="2667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990575" indent="-38099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67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523962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667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2133547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33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743131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60958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Avohakkuu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nosti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vedenpintaa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25-45 cm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korkeammalle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kuin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ilman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hakkuuta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(2016-2018)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Puuston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haihdunnan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merkitys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pienenee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pohjoiseen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pain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mentäessä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Vaikutus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vedenpintaan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olla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samoilla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puuston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määrillä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kaksinkertainen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pohjoisessa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etelään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verrattuna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     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Jatkuvapeitteisen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kasvatuksen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edellytykset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		      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hydrologisessa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mielessä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paremmat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etelässä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kuin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pohjoisessa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Etelässä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menetelmä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erityisen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toimiva</a:t>
            </a:r>
            <a:r>
              <a:rPr lang="en-US" sz="1800" i="1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Ilmastonmuutosskenaarioissa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laskeva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trendi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vedenpinnan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tasossa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joka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ylittää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ennustetun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sadannan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kasvun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vaikutukset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Ilmastonmuutoksen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myötä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puuston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haihdunnan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merkitys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kasvupaikan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vesitalouteen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kasvaa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pohjoisessa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enemmän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kuin</a:t>
            </a:r>
            <a:r>
              <a:rPr lang="en-US" sz="1800" dirty="0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3E3D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etelässä</a:t>
            </a:r>
            <a:endParaRPr lang="en-US" sz="1800" dirty="0">
              <a:solidFill>
                <a:srgbClr val="3E3D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60958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4585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C4C2ACB7-9E65-4405-9C19-C944BD99E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9152" y="188369"/>
            <a:ext cx="4596517" cy="2560266"/>
          </a:xfrm>
          <a:prstGeom prst="rect">
            <a:avLst/>
          </a:prstGeom>
        </p:spPr>
      </p:pic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D01B581F-A883-4395-8EF9-74CBE0940FC7}"/>
              </a:ext>
            </a:extLst>
          </p:cNvPr>
          <p:cNvCxnSpPr/>
          <p:nvPr/>
        </p:nvCxnSpPr>
        <p:spPr>
          <a:xfrm>
            <a:off x="5696604" y="2312276"/>
            <a:ext cx="0" cy="44102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Nuoli: Oikea 10">
            <a:extLst>
              <a:ext uri="{FF2B5EF4-FFF2-40B4-BE49-F238E27FC236}">
                <a16:creationId xmlns:a16="http://schemas.microsoft.com/office/drawing/2014/main" id="{BFB96C3C-E9DD-4C61-96D4-02A8AD663711}"/>
              </a:ext>
            </a:extLst>
          </p:cNvPr>
          <p:cNvSpPr/>
          <p:nvPr/>
        </p:nvSpPr>
        <p:spPr>
          <a:xfrm>
            <a:off x="5920587" y="4319752"/>
            <a:ext cx="753480" cy="704193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650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9B9262-AB68-477D-8178-FBF4B8B5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458" y="105267"/>
            <a:ext cx="11263085" cy="1143000"/>
          </a:xfrm>
        </p:spPr>
        <p:txBody>
          <a:bodyPr/>
          <a:lstStyle/>
          <a:p>
            <a:r>
              <a:rPr lang="fi-FI" sz="3200" dirty="0">
                <a:solidFill>
                  <a:schemeClr val="accent2">
                    <a:lumMod val="75000"/>
                  </a:schemeClr>
                </a:solidFill>
              </a:rPr>
              <a:t>Vaikutukset vesistökuormitukseen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D4359F4-3306-496C-922B-8B24E5FF04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7352" y="1072125"/>
            <a:ext cx="6922509" cy="5046453"/>
          </a:xfrm>
        </p:spPr>
        <p:txBody>
          <a:bodyPr>
            <a:normAutofit/>
          </a:bodyPr>
          <a:lstStyle/>
          <a:p>
            <a:pPr marL="285744" indent="-285744"/>
            <a:r>
              <a:rPr lang="fi-FI" sz="1800" dirty="0"/>
              <a:t>Ensimmäisiä tuloksia runsasravinteisten turvemaametsien poimintahakkuista ja rämemänniköiden kaistalehakkuista</a:t>
            </a:r>
          </a:p>
          <a:p>
            <a:pPr marL="285744" indent="-285744"/>
            <a:r>
              <a:rPr lang="fi-FI" sz="1800" dirty="0"/>
              <a:t>Typen ja fosforin kuormat kasvavat hakkuun jälkeen, huippu 1. tai 2. vuonna hakkuun jälkeen. </a:t>
            </a:r>
          </a:p>
          <a:p>
            <a:pPr marL="0" indent="0">
              <a:buNone/>
            </a:pPr>
            <a:r>
              <a:rPr lang="fi-FI" sz="1800" dirty="0"/>
              <a:t>	-&gt; </a:t>
            </a:r>
            <a:r>
              <a:rPr lang="fi-FI" sz="1600" i="1" dirty="0"/>
              <a:t>kaadettujen puiden hienojuuret hajoavat</a:t>
            </a:r>
          </a:p>
          <a:p>
            <a:pPr marL="0" indent="0">
              <a:buNone/>
            </a:pPr>
            <a:r>
              <a:rPr lang="fi-FI" sz="1600" i="1" dirty="0"/>
              <a:t>	-&gt; jäävän puuston haihdutus- ja ravinteiden pidätyskapasiteetti </a:t>
            </a:r>
          </a:p>
          <a:p>
            <a:pPr marL="0" indent="0">
              <a:buNone/>
            </a:pPr>
            <a:r>
              <a:rPr lang="fi-FI" sz="1600" i="1" dirty="0"/>
              <a:t>                      pienempää hakkuiden jälkeen</a:t>
            </a:r>
          </a:p>
          <a:p>
            <a:pPr marL="0" indent="0">
              <a:buNone/>
            </a:pPr>
            <a:r>
              <a:rPr lang="fi-FI" sz="1600" i="1" dirty="0"/>
              <a:t>	-&gt; eroosiota tapahtuu jossain määrin</a:t>
            </a:r>
          </a:p>
          <a:p>
            <a:pPr marL="285744" indent="-285744"/>
            <a:r>
              <a:rPr lang="fi-FI" sz="1800" dirty="0"/>
              <a:t>Jatkuvapeitteisen hakkuun jälkeinen kuormitus kuitenkin pienempää kuin avohakkuun jälkeen.</a:t>
            </a:r>
          </a:p>
          <a:p>
            <a:pPr marL="285744" indent="-285744"/>
            <a:r>
              <a:rPr lang="fi-FI" sz="1800" dirty="0"/>
              <a:t>Kuormituksen pitkäaikaisesta kehityksestä tarvitaan lisää tietoa</a:t>
            </a:r>
          </a:p>
          <a:p>
            <a:pPr marL="0" indent="0">
              <a:buNone/>
            </a:pPr>
            <a:r>
              <a:rPr lang="fi-FI" sz="1600" dirty="0"/>
              <a:t>	-&gt; </a:t>
            </a:r>
            <a:r>
              <a:rPr lang="fi-FI" sz="1600" i="1" dirty="0"/>
              <a:t>voidaanko </a:t>
            </a:r>
            <a:r>
              <a:rPr lang="fi-FI" sz="1600" i="1" u="sng" dirty="0"/>
              <a:t>pitkällä tähtäimellä </a:t>
            </a:r>
            <a:r>
              <a:rPr lang="fi-FI" sz="1600" i="1" dirty="0"/>
              <a:t>vähentää turpeen hajoamista ja 	   	    pienentää ojituksen aiheuttamaa kuormitusta?</a:t>
            </a:r>
          </a:p>
          <a:p>
            <a:pPr marL="285744" indent="-285744"/>
            <a:r>
              <a:rPr lang="fi-FI" sz="1800" dirty="0"/>
              <a:t>Jatkuvapeitteinen metsänkasvatus vähentää kunnostusojitustarvetta -</a:t>
            </a:r>
            <a:r>
              <a:rPr lang="fi-FI" sz="1600" dirty="0"/>
              <a:t>&gt; </a:t>
            </a:r>
            <a:r>
              <a:rPr lang="fi-FI" sz="1600" i="1" dirty="0"/>
              <a:t>ennen pitkää kunnostustarvetta voi kuitenkin tulla. 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26B4B3-D00E-4414-9D1B-611806006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B46888F0-B11D-4E10-8E43-7C413D9283C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9B1A41B-C577-42F7-BD61-3A642E1A680B}" type="datetime1">
              <a:rPr lang="fi-FI" smtClean="0"/>
              <a:t>8.4.2022</a:t>
            </a:fld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BEC44EFC-1A55-4E0F-9A39-1BB403D487D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9383" y="2624080"/>
            <a:ext cx="4691255" cy="2779273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236560F0-FF62-43F2-8797-9E92C6C9E5F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7712" y="185471"/>
            <a:ext cx="4243795" cy="2387671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50660326-F613-4D06-9069-6DB2A7DDBAAF}"/>
              </a:ext>
            </a:extLst>
          </p:cNvPr>
          <p:cNvSpPr txBox="1"/>
          <p:nvPr/>
        </p:nvSpPr>
        <p:spPr>
          <a:xfrm>
            <a:off x="7279862" y="5403353"/>
            <a:ext cx="4848221" cy="912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333" i="1" dirty="0">
                <a:latin typeface="Segoe UI" panose="020B0502040204020203" pitchFamily="34" charset="0"/>
                <a:cs typeface="Segoe UI" panose="020B0502040204020203" pitchFamily="34" charset="0"/>
              </a:rPr>
              <a:t>Vuotuiset kokonaistypen (N) ja kokonaisfosforin (P) kuormat Lettosuon kokeella vuosina 2014-2018. CC=avohakkuu; CCF=jatkuvan kasvatuksen hakkuu; Control=hakkaamaton kontrolli. Hakkuut tehty talvella 2016</a:t>
            </a:r>
          </a:p>
        </p:txBody>
      </p:sp>
      <p:sp>
        <p:nvSpPr>
          <p:cNvPr id="13" name="Nuoli: Oikea 12">
            <a:extLst>
              <a:ext uri="{FF2B5EF4-FFF2-40B4-BE49-F238E27FC236}">
                <a16:creationId xmlns:a16="http://schemas.microsoft.com/office/drawing/2014/main" id="{9AF10C36-A027-4F14-A52D-95CC364B6B2A}"/>
              </a:ext>
            </a:extLst>
          </p:cNvPr>
          <p:cNvSpPr/>
          <p:nvPr/>
        </p:nvSpPr>
        <p:spPr>
          <a:xfrm>
            <a:off x="1166121" y="4791168"/>
            <a:ext cx="424624" cy="248575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14" name="Nuoli: Oikea 13">
            <a:extLst>
              <a:ext uri="{FF2B5EF4-FFF2-40B4-BE49-F238E27FC236}">
                <a16:creationId xmlns:a16="http://schemas.microsoft.com/office/drawing/2014/main" id="{391D5299-D8D1-43F4-8F25-25BEB38FE3C3}"/>
              </a:ext>
            </a:extLst>
          </p:cNvPr>
          <p:cNvSpPr/>
          <p:nvPr/>
        </p:nvSpPr>
        <p:spPr>
          <a:xfrm>
            <a:off x="3154168" y="5581572"/>
            <a:ext cx="239967" cy="2397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15" name="Nuoli: Oikea 14">
            <a:extLst>
              <a:ext uri="{FF2B5EF4-FFF2-40B4-BE49-F238E27FC236}">
                <a16:creationId xmlns:a16="http://schemas.microsoft.com/office/drawing/2014/main" id="{B53E530D-7456-420C-BA5F-6B09CC59C75C}"/>
              </a:ext>
            </a:extLst>
          </p:cNvPr>
          <p:cNvSpPr/>
          <p:nvPr/>
        </p:nvSpPr>
        <p:spPr>
          <a:xfrm>
            <a:off x="1351429" y="2402884"/>
            <a:ext cx="239967" cy="2397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16" name="Nuoli: Oikea 15">
            <a:extLst>
              <a:ext uri="{FF2B5EF4-FFF2-40B4-BE49-F238E27FC236}">
                <a16:creationId xmlns:a16="http://schemas.microsoft.com/office/drawing/2014/main" id="{51AC493B-5515-4F2D-8CF1-C0D817891D70}"/>
              </a:ext>
            </a:extLst>
          </p:cNvPr>
          <p:cNvSpPr/>
          <p:nvPr/>
        </p:nvSpPr>
        <p:spPr>
          <a:xfrm>
            <a:off x="1353499" y="2732044"/>
            <a:ext cx="239967" cy="2397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17" name="Nuoli: Oikea 16">
            <a:extLst>
              <a:ext uri="{FF2B5EF4-FFF2-40B4-BE49-F238E27FC236}">
                <a16:creationId xmlns:a16="http://schemas.microsoft.com/office/drawing/2014/main" id="{94F31993-56EB-4B94-91A9-8A948EBB3F0F}"/>
              </a:ext>
            </a:extLst>
          </p:cNvPr>
          <p:cNvSpPr/>
          <p:nvPr/>
        </p:nvSpPr>
        <p:spPr>
          <a:xfrm>
            <a:off x="1351428" y="3409437"/>
            <a:ext cx="239967" cy="2397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164289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995C37-3D39-4153-8B19-30786B6D4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458" y="-81279"/>
            <a:ext cx="10218057" cy="160237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accent2">
                    <a:lumMod val="75000"/>
                  </a:schemeClr>
                </a:solidFill>
              </a:rPr>
              <a:t>Taimettuminen korpikuusikoissa</a:t>
            </a:r>
            <a:br>
              <a:rPr lang="fi-FI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i-FI" dirty="0">
                <a:solidFill>
                  <a:schemeClr val="accent2">
                    <a:lumMod val="75000"/>
                  </a:schemeClr>
                </a:solidFill>
              </a:rPr>
              <a:t>poimintahakkuun jälkeen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2C6613C-07A6-42EC-B745-73C63035B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7855CC7-2292-4ED1-BDB5-01147296444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450D22E-70D1-427F-91A1-818E4FFA3C90}" type="datetime1">
              <a:rPr lang="fi-FI" smtClean="0"/>
              <a:t>8.4.2022</a:t>
            </a:fld>
            <a:endParaRPr lang="fi-FI" dirty="0"/>
          </a:p>
        </p:txBody>
      </p:sp>
      <p:graphicFrame>
        <p:nvGraphicFramePr>
          <p:cNvPr id="6" name="Objekti 5">
            <a:extLst>
              <a:ext uri="{FF2B5EF4-FFF2-40B4-BE49-F238E27FC236}">
                <a16:creationId xmlns:a16="http://schemas.microsoft.com/office/drawing/2014/main" id="{2D2FFD2A-B653-4832-BC14-20F0B7FF59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3383" y="1337394"/>
          <a:ext cx="5371315" cy="5520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SPW 14.0 Graph" r:id="rId3" imgW="5687704" imgH="5845890" progId="SigmaPlotGraphicObject.13">
                  <p:embed/>
                </p:oleObj>
              </mc:Choice>
              <mc:Fallback>
                <p:oleObj name="SPW 14.0 Graph" r:id="rId3" imgW="5687704" imgH="5845890" progId="SigmaPlotGraphicObject.13">
                  <p:embed/>
                  <p:pic>
                    <p:nvPicPr>
                      <p:cNvPr id="6" name="Objekti 5">
                        <a:extLst>
                          <a:ext uri="{FF2B5EF4-FFF2-40B4-BE49-F238E27FC236}">
                            <a16:creationId xmlns:a16="http://schemas.microsoft.com/office/drawing/2014/main" id="{2D2FFD2A-B653-4832-BC14-20F0B7FF59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383" y="1337394"/>
                        <a:ext cx="5371315" cy="5520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i 6">
            <a:extLst>
              <a:ext uri="{FF2B5EF4-FFF2-40B4-BE49-F238E27FC236}">
                <a16:creationId xmlns:a16="http://schemas.microsoft.com/office/drawing/2014/main" id="{1866A913-1CF7-4B0D-AC84-8F5FD1B022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9276" y="1380774"/>
          <a:ext cx="5838267" cy="5476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SPW 14.0 Graph" r:id="rId5" imgW="6175181" imgH="5792608" progId="SigmaPlotGraphicObject.13">
                  <p:embed/>
                </p:oleObj>
              </mc:Choice>
              <mc:Fallback>
                <p:oleObj name="SPW 14.0 Graph" r:id="rId5" imgW="6175181" imgH="5792608" progId="SigmaPlotGraphicObject.13">
                  <p:embed/>
                  <p:pic>
                    <p:nvPicPr>
                      <p:cNvPr id="7" name="Objekti 6">
                        <a:extLst>
                          <a:ext uri="{FF2B5EF4-FFF2-40B4-BE49-F238E27FC236}">
                            <a16:creationId xmlns:a16="http://schemas.microsoft.com/office/drawing/2014/main" id="{1866A913-1CF7-4B0D-AC84-8F5FD1B022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89276" y="1380774"/>
                        <a:ext cx="5838267" cy="5476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uorakulmio 7">
            <a:extLst>
              <a:ext uri="{FF2B5EF4-FFF2-40B4-BE49-F238E27FC236}">
                <a16:creationId xmlns:a16="http://schemas.microsoft.com/office/drawing/2014/main" id="{43524FCF-DD14-4DD8-9A18-351E9CE2184B}"/>
              </a:ext>
            </a:extLst>
          </p:cNvPr>
          <p:cNvSpPr/>
          <p:nvPr/>
        </p:nvSpPr>
        <p:spPr>
          <a:xfrm>
            <a:off x="3227978" y="6457048"/>
            <a:ext cx="5875383" cy="400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9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puu, ruoho, ulko, kasvi&#10;&#10;Kuvaus luotu automaattisesti">
            <a:extLst>
              <a:ext uri="{FF2B5EF4-FFF2-40B4-BE49-F238E27FC236}">
                <a16:creationId xmlns:a16="http://schemas.microsoft.com/office/drawing/2014/main" id="{76A9ECB1-62E2-40A2-91AC-7B1A1CC383E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6050" y="1"/>
            <a:ext cx="3449671" cy="6384996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ABB708E-F391-4FE1-8F01-07A21D33A2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1203" y="777766"/>
            <a:ext cx="8744632" cy="5607231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fi-FI" sz="2300" dirty="0">
                <a:latin typeface="+mn-lt"/>
              </a:rPr>
              <a:t>   Korpikuusikoissa uudistumistuloksen kannalta tyydyttävä määrä                 </a:t>
            </a:r>
          </a:p>
          <a:p>
            <a:pPr marL="0" indent="0">
              <a:buNone/>
            </a:pPr>
            <a:r>
              <a:rPr lang="fi-FI" sz="2300" dirty="0">
                <a:latin typeface="+mn-lt"/>
              </a:rPr>
              <a:t>       kehityskelpoisia  taimia.</a:t>
            </a:r>
          </a:p>
          <a:p>
            <a:pPr marL="0" indent="0">
              <a:buNone/>
            </a:pPr>
            <a:r>
              <a:rPr lang="fi-FI" sz="2300" i="1" dirty="0">
                <a:latin typeface="+mn-lt"/>
              </a:rPr>
              <a:t>    </a:t>
            </a:r>
          </a:p>
          <a:p>
            <a:pPr marL="457189" indent="-457189"/>
            <a:r>
              <a:rPr lang="fi-FI" sz="2300" dirty="0">
                <a:latin typeface="+mn-lt"/>
              </a:rPr>
              <a:t>Kuusikoissa noin 1/3 taimista syntynyt hakkuun jälkeen; hakkaamattomilla kontrolleilla samana aikana oli syntynyt vastaavasti noin viidennes taimista -&gt; hakkuu lisää uudistumista lyhyellä tähtäimellä.</a:t>
            </a:r>
          </a:p>
          <a:p>
            <a:pPr marL="457189" indent="-457189"/>
            <a:endParaRPr lang="fi-FI" sz="2300" dirty="0">
              <a:latin typeface="+mn-lt"/>
            </a:endParaRPr>
          </a:p>
          <a:p>
            <a:pPr marL="457189" indent="-457189"/>
            <a:r>
              <a:rPr lang="fi-FI" sz="2300" dirty="0">
                <a:latin typeface="+mn-lt"/>
              </a:rPr>
              <a:t>Spatiaalinen vaihtelu (mm. ryhmittyneisyys) on suurta.</a:t>
            </a:r>
          </a:p>
          <a:p>
            <a:pPr marL="457189" indent="-457189"/>
            <a:endParaRPr lang="fi-FI" sz="2300" dirty="0">
              <a:latin typeface="+mn-lt"/>
            </a:endParaRPr>
          </a:p>
          <a:p>
            <a:pPr marL="457189" indent="-457189"/>
            <a:r>
              <a:rPr lang="fi-FI" sz="2300" dirty="0">
                <a:latin typeface="+mn-lt"/>
              </a:rPr>
              <a:t>Taimien jatkokehityksestä ei tietoa.</a:t>
            </a:r>
          </a:p>
          <a:p>
            <a:pPr marL="457189" indent="-457189"/>
            <a:endParaRPr lang="fi-FI" sz="2300" dirty="0">
              <a:latin typeface="+mn-lt"/>
            </a:endParaRPr>
          </a:p>
          <a:p>
            <a:pPr marL="457189" indent="-457189"/>
            <a:r>
              <a:rPr lang="fi-FI" sz="2300" dirty="0">
                <a:latin typeface="+mn-lt"/>
              </a:rPr>
              <a:t>Kuusikoissa 0-koealoja (ei yhtään tainta) oli alle 1%</a:t>
            </a:r>
          </a:p>
          <a:p>
            <a:pPr marL="0" indent="0">
              <a:buNone/>
            </a:pPr>
            <a:r>
              <a:rPr lang="fi-FI" sz="2300" i="1" dirty="0">
                <a:latin typeface="+mn-lt"/>
              </a:rPr>
              <a:t>	maanpinnan taimettumisolot vaikuttavat;</a:t>
            </a:r>
            <a:r>
              <a:rPr lang="fi-FI" sz="2300" dirty="0">
                <a:latin typeface="+mn-lt"/>
              </a:rPr>
              <a:t> n. kolmannes taimista 	rahkasammalpinnoilla. </a:t>
            </a:r>
          </a:p>
          <a:p>
            <a:pPr marL="0" indent="0">
              <a:buNone/>
            </a:pPr>
            <a:endParaRPr lang="fi-FI" sz="2300" dirty="0">
              <a:latin typeface="+mn-lt"/>
            </a:endParaRPr>
          </a:p>
          <a:p>
            <a:r>
              <a:rPr lang="fi-FI" sz="2300" dirty="0">
                <a:latin typeface="+mn-lt"/>
              </a:rPr>
              <a:t>    Taimiaineistojen jatkoanalysointi käynnissä taimettumiseen vaikuttavien    </a:t>
            </a:r>
          </a:p>
          <a:p>
            <a:pPr marL="0" indent="0">
              <a:buNone/>
            </a:pPr>
            <a:r>
              <a:rPr lang="fi-FI" sz="2300" dirty="0">
                <a:latin typeface="+mn-lt"/>
              </a:rPr>
              <a:t>        tekijöiden selvittämiseksi</a:t>
            </a:r>
          </a:p>
          <a:p>
            <a:endParaRPr lang="fi-FI" sz="2300" i="1" dirty="0">
              <a:latin typeface="+mn-lt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7EC5B4-2A29-43B8-AD19-92FF6CB2D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4AA2D16-1F93-463F-8DE0-21C4202DA40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94DF95-FDCA-456C-82A0-AB8D59FB21D8}" type="datetime1">
              <a:rPr lang="fi-FI" smtClean="0"/>
              <a:t>8.4.2022</a:t>
            </a:fld>
            <a:endParaRPr lang="fi-FI" dirty="0"/>
          </a:p>
        </p:txBody>
      </p:sp>
      <p:sp>
        <p:nvSpPr>
          <p:cNvPr id="2" name="Nuoli: Oikea 1">
            <a:extLst>
              <a:ext uri="{FF2B5EF4-FFF2-40B4-BE49-F238E27FC236}">
                <a16:creationId xmlns:a16="http://schemas.microsoft.com/office/drawing/2014/main" id="{E0AE967A-A0DD-480A-9E1D-2F34C0026695}"/>
              </a:ext>
            </a:extLst>
          </p:cNvPr>
          <p:cNvSpPr/>
          <p:nvPr/>
        </p:nvSpPr>
        <p:spPr>
          <a:xfrm>
            <a:off x="777766" y="4593624"/>
            <a:ext cx="367862" cy="536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875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olid background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1860ED8-5193-4A8D-86B8-33527414D2CE}" vid="{FC08E23E-EE59-4C74-99D1-24CFC0395A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529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Office-teema</vt:lpstr>
      <vt:lpstr>Content solid background</vt:lpstr>
      <vt:lpstr>SPW 14.0 Graph</vt:lpstr>
      <vt:lpstr>Sompa WP2 Metsät</vt:lpstr>
      <vt:lpstr>Tuloksia: Vaikutukset vesitalouteen</vt:lpstr>
      <vt:lpstr>Vaikutukset vesistökuormitukseen</vt:lpstr>
      <vt:lpstr>Taimettuminen korpikuusikoissa poimintahakkuun jälkeen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Sarkkola Sakari (LUKE)</dc:creator>
  <cp:lastModifiedBy>Toppari, Anna</cp:lastModifiedBy>
  <cp:revision>6</cp:revision>
  <dcterms:created xsi:type="dcterms:W3CDTF">2022-04-07T12:39:39Z</dcterms:created>
  <dcterms:modified xsi:type="dcterms:W3CDTF">2022-04-08T09:26:02Z</dcterms:modified>
</cp:coreProperties>
</file>