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77" r:id="rId4"/>
    <p:sldId id="278" r:id="rId5"/>
    <p:sldId id="279" r:id="rId6"/>
    <p:sldId id="280" r:id="rId7"/>
    <p:sldId id="285" r:id="rId8"/>
    <p:sldId id="276" r:id="rId9"/>
    <p:sldId id="282" r:id="rId10"/>
    <p:sldId id="281" r:id="rId11"/>
    <p:sldId id="286" r:id="rId12"/>
    <p:sldId id="283" r:id="rId13"/>
    <p:sldId id="260" r:id="rId14"/>
    <p:sldId id="288" r:id="rId15"/>
    <p:sldId id="287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1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0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9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3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DA38-C097-4E91-B032-FB071D044F1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DA1BA-93CD-40E8-B1D5-58C409046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31996472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5223"/>
            <a:ext cx="12192000" cy="705322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223628" y="1283855"/>
            <a:ext cx="9144000" cy="9772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</a:t>
            </a:r>
            <a:r>
              <a:rPr lang="et-EE" b="1" dirty="0">
                <a:solidFill>
                  <a:schemeClr val="bg1"/>
                </a:solidFill>
              </a:rPr>
              <a:t>G</a:t>
            </a:r>
            <a:r>
              <a:rPr lang="en-US" b="1" dirty="0">
                <a:solidFill>
                  <a:schemeClr val="bg1"/>
                </a:solidFill>
              </a:rPr>
              <a:t> 4: Final Report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97519" y="4879914"/>
            <a:ext cx="9144000" cy="23143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Eda Merisalu, Aurélie Berthet, Stefania Curti, Gert van der </a:t>
            </a:r>
            <a:r>
              <a:rPr lang="en-US" sz="2800" b="1" dirty="0" err="1">
                <a:solidFill>
                  <a:schemeClr val="bg1"/>
                </a:solidFill>
              </a:rPr>
              <a:t>Laan</a:t>
            </a:r>
            <a:r>
              <a:rPr lang="et-EE" sz="2800" b="1" dirty="0">
                <a:solidFill>
                  <a:schemeClr val="bg1"/>
                </a:solidFill>
              </a:rPr>
              <a:t>,</a:t>
            </a:r>
            <a:r>
              <a:rPr lang="en-US" sz="2800" b="1" dirty="0">
                <a:solidFill>
                  <a:schemeClr val="bg1"/>
                </a:solidFill>
              </a:rPr>
              <a:t> Federica Masci, Claudio Colosio</a:t>
            </a:r>
          </a:p>
        </p:txBody>
      </p:sp>
      <p:sp>
        <p:nvSpPr>
          <p:cNvPr id="2" name="Ristkülik 1"/>
          <p:cNvSpPr/>
          <p:nvPr/>
        </p:nvSpPr>
        <p:spPr>
          <a:xfrm>
            <a:off x="1727199" y="141054"/>
            <a:ext cx="9633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COST Action CA16123 Safety Culture and Risk Management in Agriculture (SACURIMA) Working Group 5, Core Group, Working Group 1-5, MC meeting and Workshop. </a:t>
            </a:r>
            <a:endParaRPr lang="et-EE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1-3.09.2021, Lisbon, Portugal</a:t>
            </a:r>
          </a:p>
        </p:txBody>
      </p:sp>
    </p:spTree>
    <p:extLst>
      <p:ext uri="{BB962C8B-B14F-4D97-AF65-F5344CB8AC3E}">
        <p14:creationId xmlns:p14="http://schemas.microsoft.com/office/powerpoint/2010/main" val="120863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32615"/>
            <a:ext cx="12284364" cy="710665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Deliverables of the WG 4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10891982" cy="4351338"/>
          </a:xfrm>
        </p:spPr>
        <p:txBody>
          <a:bodyPr>
            <a:normAutofit/>
          </a:bodyPr>
          <a:lstStyle/>
          <a:p>
            <a:r>
              <a:rPr lang="en-US" dirty="0"/>
              <a:t>Develop means and indicators for monitoring progress and </a:t>
            </a:r>
            <a:r>
              <a:rPr lang="en-US" b="1" dirty="0"/>
              <a:t>evaluating impact of interventions in agriculture;</a:t>
            </a:r>
            <a:r>
              <a:rPr lang="en-US" dirty="0"/>
              <a:t> </a:t>
            </a:r>
            <a:r>
              <a:rPr lang="et-EE" dirty="0"/>
              <a:t>(75%)</a:t>
            </a:r>
          </a:p>
          <a:p>
            <a:pPr lvl="1"/>
            <a:r>
              <a:rPr lang="et-EE" dirty="0"/>
              <a:t>NFA, FA and OD (WRD) are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main</a:t>
            </a:r>
            <a:r>
              <a:rPr lang="et-EE" dirty="0"/>
              <a:t> </a:t>
            </a:r>
            <a:r>
              <a:rPr lang="en-US" dirty="0"/>
              <a:t>indicators for monitoring progress and evaluating impact of interventions in agriculture</a:t>
            </a:r>
            <a:endParaRPr lang="et-EE" dirty="0"/>
          </a:p>
          <a:p>
            <a:pPr lvl="1"/>
            <a:r>
              <a:rPr lang="et-EE" dirty="0" err="1"/>
              <a:t>Current</a:t>
            </a:r>
            <a:r>
              <a:rPr lang="et-EE" dirty="0"/>
              <a:t> </a:t>
            </a:r>
            <a:r>
              <a:rPr lang="et-EE" dirty="0" err="1"/>
              <a:t>statistics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usable</a:t>
            </a:r>
            <a:r>
              <a:rPr lang="et-EE" dirty="0"/>
              <a:t> of </a:t>
            </a:r>
            <a:r>
              <a:rPr lang="et-EE" dirty="0" err="1"/>
              <a:t>only</a:t>
            </a:r>
            <a:r>
              <a:rPr lang="et-EE" dirty="0"/>
              <a:t> on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national</a:t>
            </a:r>
            <a:r>
              <a:rPr lang="et-EE" dirty="0"/>
              <a:t> </a:t>
            </a:r>
            <a:r>
              <a:rPr lang="et-EE" dirty="0" err="1"/>
              <a:t>level</a:t>
            </a:r>
            <a:r>
              <a:rPr lang="et-EE" dirty="0"/>
              <a:t> and </a:t>
            </a:r>
            <a:r>
              <a:rPr lang="et-EE" dirty="0" err="1"/>
              <a:t>depends</a:t>
            </a:r>
            <a:r>
              <a:rPr lang="et-EE" dirty="0"/>
              <a:t> on </a:t>
            </a:r>
            <a:r>
              <a:rPr lang="et-EE" dirty="0" err="1"/>
              <a:t>registering</a:t>
            </a:r>
            <a:r>
              <a:rPr lang="et-EE" dirty="0"/>
              <a:t> and </a:t>
            </a:r>
            <a:r>
              <a:rPr lang="et-EE" dirty="0" err="1"/>
              <a:t>reporting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 (</a:t>
            </a:r>
            <a:r>
              <a:rPr lang="et-EE" dirty="0" err="1"/>
              <a:t>farmers</a:t>
            </a:r>
            <a:r>
              <a:rPr lang="et-EE" dirty="0"/>
              <a:t>’ </a:t>
            </a:r>
            <a:r>
              <a:rPr lang="et-EE" dirty="0" err="1"/>
              <a:t>society</a:t>
            </a:r>
            <a:r>
              <a:rPr lang="et-EE" dirty="0"/>
              <a:t>, </a:t>
            </a:r>
            <a:r>
              <a:rPr lang="et-EE" dirty="0" err="1"/>
              <a:t>insurance</a:t>
            </a:r>
            <a:r>
              <a:rPr lang="et-EE" dirty="0"/>
              <a:t> </a:t>
            </a:r>
            <a:r>
              <a:rPr lang="et-EE" dirty="0" err="1"/>
              <a:t>company</a:t>
            </a:r>
            <a:r>
              <a:rPr lang="et-EE" dirty="0"/>
              <a:t>, LI, </a:t>
            </a:r>
            <a:r>
              <a:rPr lang="et-EE" dirty="0" err="1"/>
              <a:t>governmental</a:t>
            </a:r>
            <a:r>
              <a:rPr lang="et-EE" dirty="0"/>
              <a:t> </a:t>
            </a:r>
            <a:r>
              <a:rPr lang="et-EE" dirty="0" err="1"/>
              <a:t>statistics</a:t>
            </a:r>
            <a:r>
              <a:rPr lang="et-EE" dirty="0"/>
              <a:t> </a:t>
            </a:r>
            <a:r>
              <a:rPr lang="et-EE" dirty="0" err="1"/>
              <a:t>agency</a:t>
            </a:r>
            <a:r>
              <a:rPr lang="et-EE" dirty="0"/>
              <a:t>/</a:t>
            </a:r>
            <a:r>
              <a:rPr lang="et-EE" dirty="0" err="1"/>
              <a:t>centre</a:t>
            </a:r>
            <a:r>
              <a:rPr lang="et-EE" dirty="0"/>
              <a:t>)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country</a:t>
            </a:r>
            <a:r>
              <a:rPr lang="et-EE" dirty="0"/>
              <a:t>;</a:t>
            </a:r>
          </a:p>
          <a:p>
            <a:pPr lvl="1"/>
            <a:r>
              <a:rPr lang="et-EE" dirty="0" err="1"/>
              <a:t>The</a:t>
            </a:r>
            <a:r>
              <a:rPr lang="et-EE" dirty="0"/>
              <a:t> </a:t>
            </a:r>
            <a:r>
              <a:rPr lang="en-US" dirty="0"/>
              <a:t>manuscript submitted to peer-reviewed summarizing literature and survey findings</a:t>
            </a:r>
            <a:r>
              <a:rPr lang="et-EE" dirty="0"/>
              <a:t> on </a:t>
            </a:r>
            <a:r>
              <a:rPr lang="et-EE" dirty="0" err="1"/>
              <a:t>prevalence</a:t>
            </a:r>
            <a:r>
              <a:rPr lang="et-EE" dirty="0"/>
              <a:t> of OD in </a:t>
            </a:r>
            <a:r>
              <a:rPr lang="et-EE" dirty="0" err="1"/>
              <a:t>agriculture</a:t>
            </a:r>
            <a:r>
              <a:rPr lang="et-EE" dirty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20074" y="0"/>
            <a:ext cx="12312073" cy="70532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237" y="263526"/>
            <a:ext cx="10515600" cy="61393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First results of the </a:t>
            </a:r>
            <a:r>
              <a:rPr lang="et-EE" b="1" dirty="0" err="1">
                <a:solidFill>
                  <a:schemeClr val="tx1"/>
                </a:solidFill>
              </a:rPr>
              <a:t>systematic</a:t>
            </a:r>
            <a:r>
              <a:rPr lang="et-EE" b="1" dirty="0">
                <a:solidFill>
                  <a:schemeClr val="tx1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reviews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163" y="1160718"/>
            <a:ext cx="11914909" cy="589250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cancer studies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Remarkable is the high number of cancer studies: some are focussed on the possible association with pesticides, others are broader and in search of occupational and environmental risk factors. Among them different IARC studies.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cancer studies and studies on neurodegenerative and neurobehavioral effects focus on the association with pesticide exposure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 studies on MSD’s.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 reports mention the burden of MSD in agriculture, but just a few studies appear in our search. I missed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coxarthrosis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(old review Jensen, 2007)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studies on dermatological diseases and noise-induced hearing loss.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allergic and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irritative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skin disorders and noise-induced hearing loss are well known problems in agriculture a meta-analyses on these issue was not encountered in our search.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Vulnerable groups are not well represented.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Although much agricultural work like harvesting is performed by season workers or migrant workers, just in a few studies these groups are mentioned. The same is true for children and elderly workers.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 variety in the quality of the studies. Selective information.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29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" y="-195802"/>
            <a:ext cx="12193000" cy="70538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Existing data collection systems on work-related diseases</a:t>
            </a:r>
            <a:r>
              <a:rPr lang="et-EE" sz="2600" dirty="0"/>
              <a:t> and </a:t>
            </a:r>
            <a:r>
              <a:rPr lang="et-EE" sz="2600" dirty="0" err="1"/>
              <a:t>WAs</a:t>
            </a:r>
            <a:r>
              <a:rPr lang="en-US" sz="2600" dirty="0"/>
              <a:t> in agriculture vary widely within European countries.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In most countries only compensated occupational diseases are reported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In some countries self-employed and in others only employees are covered, because if differences in social security systems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Data on </a:t>
            </a:r>
            <a:r>
              <a:rPr lang="en-GB" sz="2600" dirty="0"/>
              <a:t>vulnerable groups are totally missing</a:t>
            </a:r>
            <a:endParaRPr lang="en-US" sz="2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600" dirty="0"/>
              <a:t>Lists and criteria of Occupational Diseases differ between countries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t-EE" sz="2600" dirty="0"/>
              <a:t>OD </a:t>
            </a:r>
            <a:r>
              <a:rPr lang="et-EE" sz="2600" dirty="0" err="1"/>
              <a:t>data</a:t>
            </a:r>
            <a:r>
              <a:rPr lang="en-US" sz="2600" dirty="0"/>
              <a:t> comparison </a:t>
            </a:r>
            <a:r>
              <a:rPr lang="et-EE" sz="2600" dirty="0" err="1"/>
              <a:t>is</a:t>
            </a:r>
            <a:r>
              <a:rPr lang="et-EE" sz="2600" dirty="0"/>
              <a:t> </a:t>
            </a:r>
            <a:r>
              <a:rPr lang="et-EE" sz="2600" dirty="0" err="1"/>
              <a:t>not</a:t>
            </a:r>
            <a:r>
              <a:rPr lang="et-EE" sz="2600" dirty="0"/>
              <a:t> </a:t>
            </a:r>
            <a:r>
              <a:rPr lang="en-US" sz="2600" dirty="0"/>
              <a:t>possible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2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04965"/>
            <a:ext cx="12193001" cy="69629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 a more detailed collection </a:t>
            </a:r>
            <a:r>
              <a:rPr lang="et-EE" dirty="0"/>
              <a:t>of </a:t>
            </a:r>
            <a:r>
              <a:rPr lang="en-US" dirty="0"/>
              <a:t>data in agriculture</a:t>
            </a:r>
            <a:r>
              <a:rPr lang="et-EE" dirty="0"/>
              <a:t>;</a:t>
            </a:r>
            <a:endParaRPr lang="en-US" dirty="0"/>
          </a:p>
          <a:p>
            <a:r>
              <a:rPr lang="et-EE" dirty="0" err="1"/>
              <a:t>Harmonising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definitions</a:t>
            </a:r>
            <a:r>
              <a:rPr lang="et-EE" dirty="0"/>
              <a:t> and </a:t>
            </a:r>
            <a:r>
              <a:rPr lang="et-EE" dirty="0" err="1"/>
              <a:t>content</a:t>
            </a:r>
            <a:r>
              <a:rPr lang="et-EE" dirty="0"/>
              <a:t> of </a:t>
            </a:r>
            <a:r>
              <a:rPr lang="et-EE" dirty="0" err="1"/>
              <a:t>economic</a:t>
            </a:r>
            <a:r>
              <a:rPr lang="et-EE" dirty="0"/>
              <a:t> </a:t>
            </a:r>
            <a:r>
              <a:rPr lang="et-EE" dirty="0" err="1"/>
              <a:t>activities</a:t>
            </a:r>
            <a:r>
              <a:rPr lang="et-EE" dirty="0"/>
              <a:t>;</a:t>
            </a:r>
          </a:p>
          <a:p>
            <a:r>
              <a:rPr lang="en-US" dirty="0"/>
              <a:t>Better insights of work-related diseases in agriculture: not only on compensation data also utilizing data sources (we will underpin some excellent examples)</a:t>
            </a:r>
          </a:p>
          <a:p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pomote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prevention</a:t>
            </a:r>
            <a:r>
              <a:rPr lang="et-EE" dirty="0"/>
              <a:t>/</a:t>
            </a:r>
            <a:r>
              <a:rPr lang="et-EE" dirty="0" err="1"/>
              <a:t>intervention</a:t>
            </a:r>
            <a:r>
              <a:rPr lang="et-EE" dirty="0"/>
              <a:t> of </a:t>
            </a:r>
            <a:r>
              <a:rPr lang="et-EE" dirty="0" err="1"/>
              <a:t>under-reporting</a:t>
            </a:r>
            <a:r>
              <a:rPr lang="et-EE" dirty="0"/>
              <a:t> WA and OD in EU </a:t>
            </a:r>
            <a:r>
              <a:rPr lang="et-EE" dirty="0" err="1"/>
              <a:t>countries</a:t>
            </a:r>
            <a:r>
              <a:rPr lang="et-EE" dirty="0"/>
              <a:t>;</a:t>
            </a:r>
            <a:endParaRPr lang="en-US" dirty="0"/>
          </a:p>
          <a:p>
            <a:r>
              <a:rPr lang="en-US" dirty="0"/>
              <a:t>More focus on work-related diseases in migrants and other vulnerable populations in agriculture</a:t>
            </a:r>
            <a:r>
              <a:rPr lang="et-EE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9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83128"/>
            <a:ext cx="12192000" cy="70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473" y="93365"/>
            <a:ext cx="10515600" cy="664018"/>
          </a:xfrm>
        </p:spPr>
        <p:txBody>
          <a:bodyPr>
            <a:normAutofit/>
          </a:bodyPr>
          <a:lstStyle/>
          <a:p>
            <a:r>
              <a:rPr lang="et-EE" sz="3200" b="1" dirty="0"/>
              <a:t>WG4: </a:t>
            </a:r>
            <a:r>
              <a:rPr lang="et-EE" sz="3200" b="1" dirty="0" err="1"/>
              <a:t>Publications</a:t>
            </a:r>
            <a:endParaRPr lang="en-US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135" y="3641755"/>
            <a:ext cx="11384973" cy="33283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b="1" dirty="0" err="1"/>
              <a:t>Conference</a:t>
            </a:r>
            <a:r>
              <a:rPr lang="et-EE" b="1" dirty="0"/>
              <a:t> </a:t>
            </a:r>
            <a:r>
              <a:rPr lang="et-EE" b="1" dirty="0" err="1"/>
              <a:t>abstracts</a:t>
            </a:r>
            <a:r>
              <a:rPr lang="et-EE" b="1" dirty="0"/>
              <a:t> and oral </a:t>
            </a:r>
            <a:r>
              <a:rPr lang="et-EE" b="1" dirty="0" err="1"/>
              <a:t>presentations</a:t>
            </a:r>
            <a:endParaRPr lang="et-EE" b="1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Merisalu, E. 2021. Trends on work accidents in agriculture in EU countries. BSE2021, Tartu 5-7- May 2021.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John McNamara, J. 2021. Promoting Farmer occupational safety and health (OSH) services through Extension. BSE2021, Tartu 5-7- May 2021.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Leppälä, J., </a:t>
            </a:r>
            <a:r>
              <a:rPr lang="en-US" sz="2200" dirty="0" err="1"/>
              <a:t>Karttunen</a:t>
            </a:r>
            <a:r>
              <a:rPr lang="en-US" sz="2200" dirty="0"/>
              <a:t>, J., Van Den Broucke, S. and Rautiainen, R. 2021. Development of Farm Safety Culture in Finland. BSE2021, Tartu 5-7- May 2021.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C. Colosio, S. </a:t>
            </a:r>
            <a:r>
              <a:rPr lang="en-US" sz="2200" dirty="0" err="1"/>
              <a:t>Mandic-Rajcevic</a:t>
            </a:r>
            <a:r>
              <a:rPr lang="en-US" sz="2200" dirty="0"/>
              <a:t>, L. </a:t>
            </a:r>
            <a:r>
              <a:rPr lang="en-US" sz="2200" dirty="0" err="1"/>
              <a:t>Godderis</a:t>
            </a:r>
            <a:r>
              <a:rPr lang="en-US" sz="2200" dirty="0"/>
              <a:t>, G. van der </a:t>
            </a:r>
            <a:r>
              <a:rPr lang="en-US" sz="2200" dirty="0" err="1"/>
              <a:t>Laan</a:t>
            </a:r>
            <a:r>
              <a:rPr lang="en-US" sz="2200" dirty="0"/>
              <a:t>, C. Hulshof, F. van </a:t>
            </a:r>
            <a:r>
              <a:rPr lang="en-US" sz="2200" dirty="0" err="1"/>
              <a:t>Dijk</a:t>
            </a:r>
            <a:r>
              <a:rPr lang="en-US" sz="2200" dirty="0"/>
              <a:t>. (2017). Workers’ health surveillance: implementation of the Directive 89/391/EEC in Europe. Occupational Medicine doi:10.1093/</a:t>
            </a:r>
            <a:r>
              <a:rPr lang="en-US" sz="2200" dirty="0" err="1"/>
              <a:t>occmed</a:t>
            </a:r>
            <a:r>
              <a:rPr lang="en-US" sz="2200" dirty="0"/>
              <a:t>/kqx113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135" y="656322"/>
            <a:ext cx="115149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 err="1"/>
              <a:t>Research</a:t>
            </a:r>
            <a:r>
              <a:rPr lang="et-EE" sz="2800" b="1" dirty="0"/>
              <a:t> </a:t>
            </a:r>
            <a:r>
              <a:rPr lang="et-EE" sz="2800" b="1" dirty="0" err="1"/>
              <a:t>articles</a:t>
            </a:r>
            <a:endParaRPr lang="et-EE" sz="2800" b="1" dirty="0"/>
          </a:p>
          <a:p>
            <a:pPr marL="457200" indent="-457200">
              <a:buAutoNum type="arabicPeriod"/>
            </a:pPr>
            <a:r>
              <a:rPr lang="et-EE" sz="2000" dirty="0"/>
              <a:t>Van der Molen HF, </a:t>
            </a:r>
            <a:r>
              <a:rPr lang="et-EE" sz="2000" dirty="0" err="1"/>
              <a:t>Marsili</a:t>
            </a:r>
            <a:r>
              <a:rPr lang="et-EE" sz="2000" dirty="0"/>
              <a:t> C, Vitali A, Colosio C. </a:t>
            </a:r>
            <a:r>
              <a:rPr lang="et-EE" sz="2000" dirty="0" err="1"/>
              <a:t>Trends</a:t>
            </a:r>
            <a:r>
              <a:rPr lang="et-EE" sz="2000" dirty="0"/>
              <a:t> in </a:t>
            </a:r>
            <a:r>
              <a:rPr lang="et-EE" sz="2000" dirty="0" err="1"/>
              <a:t>occupational</a:t>
            </a:r>
            <a:r>
              <a:rPr lang="et-EE" sz="2000" dirty="0"/>
              <a:t> </a:t>
            </a:r>
            <a:r>
              <a:rPr lang="et-EE" sz="2000" dirty="0" err="1"/>
              <a:t>diseases</a:t>
            </a:r>
            <a:r>
              <a:rPr lang="et-EE" sz="2000" dirty="0"/>
              <a:t> in </a:t>
            </a:r>
            <a:r>
              <a:rPr lang="et-EE" sz="2000" dirty="0" err="1"/>
              <a:t>the</a:t>
            </a:r>
            <a:r>
              <a:rPr lang="et-EE" sz="2000" dirty="0"/>
              <a:t> </a:t>
            </a:r>
            <a:r>
              <a:rPr lang="et-EE" sz="2000" dirty="0" err="1"/>
              <a:t>Italian</a:t>
            </a:r>
            <a:r>
              <a:rPr lang="et-EE" sz="2000" dirty="0"/>
              <a:t> </a:t>
            </a:r>
            <a:r>
              <a:rPr lang="et-EE" sz="2000" dirty="0" err="1"/>
              <a:t>agricultural</a:t>
            </a:r>
            <a:r>
              <a:rPr lang="et-EE" sz="2000" dirty="0"/>
              <a:t> </a:t>
            </a:r>
          </a:p>
          <a:p>
            <a:r>
              <a:rPr lang="et-EE" sz="2000" dirty="0" err="1"/>
              <a:t>sector</a:t>
            </a:r>
            <a:r>
              <a:rPr lang="et-EE" sz="2000" dirty="0"/>
              <a:t>, 2004-2017. </a:t>
            </a:r>
            <a:r>
              <a:rPr lang="et-EE" sz="2000" dirty="0" err="1"/>
              <a:t>Occup</a:t>
            </a:r>
            <a:r>
              <a:rPr lang="et-EE" sz="2000" dirty="0"/>
              <a:t> </a:t>
            </a:r>
            <a:r>
              <a:rPr lang="et-EE" sz="2000" dirty="0" err="1"/>
              <a:t>Environ</a:t>
            </a:r>
            <a:r>
              <a:rPr lang="et-EE" sz="2000" dirty="0"/>
              <a:t> </a:t>
            </a:r>
            <a:r>
              <a:rPr lang="et-EE" sz="2000" dirty="0" err="1"/>
              <a:t>Med</a:t>
            </a:r>
            <a:r>
              <a:rPr lang="et-EE" sz="2000" dirty="0"/>
              <a:t>. 2020 May;77(5):340-343. </a:t>
            </a:r>
            <a:r>
              <a:rPr lang="et-EE" sz="2000" dirty="0" err="1"/>
              <a:t>doi</a:t>
            </a:r>
            <a:r>
              <a:rPr lang="et-EE" sz="2000" dirty="0"/>
              <a:t>: 10.1136/oemed-2019-106168. </a:t>
            </a:r>
          </a:p>
          <a:p>
            <a:r>
              <a:rPr lang="et-EE" sz="2000" dirty="0" err="1"/>
              <a:t>Epub</a:t>
            </a:r>
            <a:r>
              <a:rPr lang="et-EE" sz="2000" dirty="0"/>
              <a:t> 2020 Jan 29.PMID: 31996472 </a:t>
            </a:r>
          </a:p>
          <a:p>
            <a:r>
              <a:rPr lang="et-EE" sz="2000" dirty="0"/>
              <a:t>2.  </a:t>
            </a:r>
            <a:r>
              <a:rPr lang="en-US" sz="2000" dirty="0"/>
              <a:t>Merisalu, E., Jakob, M., Leppälä, R., Rautiainen, R. 2019. Variation in European and national statistics of </a:t>
            </a:r>
            <a:endParaRPr lang="et-EE" sz="2000" dirty="0"/>
          </a:p>
          <a:p>
            <a:r>
              <a:rPr lang="en-US" sz="2000" dirty="0"/>
              <a:t>accidents in agriculture. Agronomy Research 17(5), 1969–1983.</a:t>
            </a:r>
            <a:endParaRPr lang="et-EE" sz="2000" dirty="0"/>
          </a:p>
          <a:p>
            <a:r>
              <a:rPr lang="et-EE" sz="2000" dirty="0"/>
              <a:t>3. </a:t>
            </a:r>
            <a:r>
              <a:rPr lang="en-US" sz="2000" dirty="0"/>
              <a:t>Enn, A., Merisalu, E. (2019). Dynamics of WA incidence by severity, gender and lost workdays in Estonian </a:t>
            </a:r>
            <a:endParaRPr lang="et-EE" sz="2000" dirty="0"/>
          </a:p>
          <a:p>
            <a:r>
              <a:rPr lang="en-US" sz="2000" dirty="0"/>
              <a:t>agricultural sector and sub-sectors in 2008–2017. Agronomy Research 17(4), 1617–1629. </a:t>
            </a:r>
            <a:endParaRPr lang="et-EE" sz="2000" dirty="0"/>
          </a:p>
          <a:p>
            <a:r>
              <a:rPr lang="en-US" sz="2000" dirty="0"/>
              <a:t>https://doi.org/10.15159/ar.19.169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92072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83126" y="0"/>
            <a:ext cx="12192998" cy="70538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827" y="182563"/>
            <a:ext cx="10515600" cy="641639"/>
          </a:xfrm>
        </p:spPr>
        <p:txBody>
          <a:bodyPr>
            <a:normAutofit fontScale="90000"/>
          </a:bodyPr>
          <a:lstStyle/>
          <a:p>
            <a:r>
              <a:rPr lang="et-EE" b="1" dirty="0" err="1"/>
              <a:t>Conference</a:t>
            </a:r>
            <a:r>
              <a:rPr lang="et-EE" b="1" dirty="0"/>
              <a:t> </a:t>
            </a:r>
            <a:r>
              <a:rPr lang="et-EE" b="1" dirty="0" err="1"/>
              <a:t>abstracts</a:t>
            </a:r>
            <a:r>
              <a:rPr lang="et-EE" b="1" dirty="0"/>
              <a:t> and oral </a:t>
            </a:r>
            <a:r>
              <a:rPr lang="et-EE" b="1" dirty="0" err="1"/>
              <a:t>presentations</a:t>
            </a:r>
            <a:r>
              <a:rPr lang="et-EE" b="1" dirty="0"/>
              <a:t> (</a:t>
            </a:r>
            <a:r>
              <a:rPr lang="et-EE" b="1" dirty="0" err="1"/>
              <a:t>cont</a:t>
            </a:r>
            <a:r>
              <a:rPr lang="et-EE" b="1" dirty="0"/>
              <a:t>)</a:t>
            </a:r>
            <a:endParaRPr lang="en-US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20518" y="824202"/>
            <a:ext cx="11971482" cy="622959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t-EE" sz="1600" dirty="0"/>
              <a:t>1. Leppälä, J., </a:t>
            </a:r>
            <a:r>
              <a:rPr lang="et-EE" sz="1600" dirty="0" err="1"/>
              <a:t>Jakobs</a:t>
            </a:r>
            <a:r>
              <a:rPr lang="et-EE" sz="1600" dirty="0"/>
              <a:t>, M., Merisalu, E., Rautiainen, R. (2018). </a:t>
            </a:r>
            <a:r>
              <a:rPr lang="et-EE" sz="1600" dirty="0" err="1"/>
              <a:t>Quality</a:t>
            </a:r>
            <a:r>
              <a:rPr lang="et-EE" sz="1600" dirty="0"/>
              <a:t> of </a:t>
            </a:r>
            <a:r>
              <a:rPr lang="et-EE" sz="1600" dirty="0" err="1"/>
              <a:t>statistics</a:t>
            </a:r>
            <a:r>
              <a:rPr lang="et-EE" sz="1600" dirty="0"/>
              <a:t> in </a:t>
            </a:r>
            <a:r>
              <a:rPr lang="et-EE" sz="1600" dirty="0" err="1"/>
              <a:t>agriculture</a:t>
            </a:r>
            <a:r>
              <a:rPr lang="et-EE" sz="1600" dirty="0"/>
              <a:t> – a </a:t>
            </a:r>
            <a:r>
              <a:rPr lang="et-EE" sz="1600" dirty="0" err="1"/>
              <a:t>comparison</a:t>
            </a:r>
            <a:r>
              <a:rPr lang="et-EE" sz="1600" dirty="0"/>
              <a:t> of </a:t>
            </a:r>
            <a:r>
              <a:rPr lang="et-EE" sz="1600" dirty="0" err="1"/>
              <a:t>European</a:t>
            </a:r>
            <a:r>
              <a:rPr lang="et-EE" sz="1600" dirty="0"/>
              <a:t> </a:t>
            </a:r>
            <a:r>
              <a:rPr lang="et-EE" sz="1600" dirty="0" err="1"/>
              <a:t>countries</a:t>
            </a:r>
            <a:r>
              <a:rPr lang="et-EE" sz="1600" dirty="0"/>
              <a:t>. 9th International </a:t>
            </a:r>
            <a:r>
              <a:rPr lang="et-EE" sz="1600" dirty="0" err="1"/>
              <a:t>Conference</a:t>
            </a:r>
            <a:r>
              <a:rPr lang="et-EE" sz="1600" dirty="0"/>
              <a:t> on </a:t>
            </a:r>
            <a:r>
              <a:rPr lang="et-EE" sz="1600" dirty="0" err="1"/>
              <a:t>Biosystems</a:t>
            </a:r>
            <a:r>
              <a:rPr lang="et-EE" sz="1600" dirty="0"/>
              <a:t> </a:t>
            </a:r>
            <a:r>
              <a:rPr lang="et-EE" sz="1600" dirty="0" err="1"/>
              <a:t>Engineering</a:t>
            </a:r>
            <a:r>
              <a:rPr lang="et-EE" sz="1600" dirty="0"/>
              <a:t>, BSE2018. </a:t>
            </a:r>
            <a:r>
              <a:rPr lang="et-EE" sz="1600" dirty="0" err="1"/>
              <a:t>May</a:t>
            </a:r>
            <a:r>
              <a:rPr lang="et-EE" sz="1600" dirty="0"/>
              <a:t> 09-11, Tartu, 2018. USB </a:t>
            </a:r>
            <a:r>
              <a:rPr lang="et-EE" sz="1600" dirty="0" err="1"/>
              <a:t>Abstract</a:t>
            </a:r>
            <a:r>
              <a:rPr lang="et-EE" sz="1600" dirty="0"/>
              <a:t> </a:t>
            </a:r>
            <a:r>
              <a:rPr lang="et-EE" sz="1600" dirty="0" err="1"/>
              <a:t>Book</a:t>
            </a:r>
            <a:r>
              <a:rPr lang="et-EE" sz="1600" dirty="0"/>
              <a:t>. (Oral </a:t>
            </a:r>
            <a:r>
              <a:rPr lang="et-EE" sz="1600" dirty="0" err="1"/>
              <a:t>presentation</a:t>
            </a:r>
            <a:r>
              <a:rPr lang="et-EE" sz="1600" dirty="0"/>
              <a:t>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6.  </a:t>
            </a:r>
            <a:r>
              <a:rPr lang="et-EE" sz="1600" dirty="0" err="1"/>
              <a:t>Mc</a:t>
            </a:r>
            <a:r>
              <a:rPr lang="et-EE" sz="1600" dirty="0"/>
              <a:t> </a:t>
            </a:r>
            <a:r>
              <a:rPr lang="et-EE" sz="1600" dirty="0" err="1"/>
              <a:t>Namara</a:t>
            </a:r>
            <a:r>
              <a:rPr lang="et-EE" sz="1600" dirty="0"/>
              <a:t>, J., Leppälä, J., van der </a:t>
            </a:r>
            <a:r>
              <a:rPr lang="et-EE" sz="1600" dirty="0" err="1"/>
              <a:t>Laan</a:t>
            </a:r>
            <a:r>
              <a:rPr lang="et-EE" sz="1600" dirty="0"/>
              <a:t>, G., Colosio, C., Jakob, M., van der Broucke, S., </a:t>
            </a:r>
            <a:r>
              <a:rPr lang="et-EE" sz="1600" dirty="0" err="1"/>
              <a:t>Girdziute</a:t>
            </a:r>
            <a:r>
              <a:rPr lang="et-EE" sz="1600" dirty="0"/>
              <a:t>, L., Merisalu, E., Heiberg, A.M., Rautiainen, R. (2018). </a:t>
            </a:r>
            <a:r>
              <a:rPr lang="et-EE" sz="1600" dirty="0" err="1"/>
              <a:t>Safety</a:t>
            </a:r>
            <a:r>
              <a:rPr lang="et-EE" sz="1600" dirty="0"/>
              <a:t> </a:t>
            </a:r>
            <a:r>
              <a:rPr lang="et-EE" sz="1600" dirty="0" err="1"/>
              <a:t>Culture</a:t>
            </a:r>
            <a:r>
              <a:rPr lang="et-EE" sz="1600" dirty="0"/>
              <a:t> and Risk </a:t>
            </a:r>
            <a:r>
              <a:rPr lang="et-EE" sz="1600" dirty="0" err="1"/>
              <a:t>Management</a:t>
            </a:r>
            <a:r>
              <a:rPr lang="et-EE" sz="1600" dirty="0"/>
              <a:t> in </a:t>
            </a:r>
            <a:r>
              <a:rPr lang="et-EE" sz="1600" dirty="0" err="1"/>
              <a:t>Agriculture</a:t>
            </a:r>
            <a:r>
              <a:rPr lang="et-EE" sz="1600" dirty="0"/>
              <a:t> (SACURIMA). </a:t>
            </a:r>
            <a:r>
              <a:rPr lang="et-EE" sz="1600" dirty="0" err="1"/>
              <a:t>Occup</a:t>
            </a:r>
            <a:r>
              <a:rPr lang="et-EE" sz="1600" dirty="0"/>
              <a:t> </a:t>
            </a:r>
            <a:r>
              <a:rPr lang="et-EE" sz="1600" dirty="0" err="1"/>
              <a:t>Environ</a:t>
            </a:r>
            <a:r>
              <a:rPr lang="et-EE" sz="1600" dirty="0"/>
              <a:t> </a:t>
            </a:r>
            <a:r>
              <a:rPr lang="et-EE" sz="1600" dirty="0" err="1"/>
              <a:t>Med</a:t>
            </a:r>
            <a:r>
              <a:rPr lang="et-EE" sz="1600" dirty="0"/>
              <a:t> 75(</a:t>
            </a:r>
            <a:r>
              <a:rPr lang="et-EE" sz="1600" dirty="0" err="1"/>
              <a:t>Suppl</a:t>
            </a:r>
            <a:r>
              <a:rPr lang="et-EE" sz="1600" dirty="0"/>
              <a:t> 2):A1–A650. </a:t>
            </a:r>
            <a:r>
              <a:rPr lang="et-EE" sz="1600" dirty="0" err="1"/>
              <a:t>Conference</a:t>
            </a:r>
            <a:r>
              <a:rPr lang="et-EE" sz="1600" dirty="0"/>
              <a:t>: 32nd </a:t>
            </a:r>
            <a:r>
              <a:rPr lang="et-EE" sz="1600" dirty="0" err="1"/>
              <a:t>Triennial</a:t>
            </a:r>
            <a:r>
              <a:rPr lang="et-EE" sz="1600" dirty="0"/>
              <a:t> </a:t>
            </a:r>
            <a:r>
              <a:rPr lang="et-EE" sz="1600" dirty="0" err="1"/>
              <a:t>Congress</a:t>
            </a:r>
            <a:r>
              <a:rPr lang="et-EE" sz="1600" dirty="0"/>
              <a:t> of </a:t>
            </a:r>
            <a:r>
              <a:rPr lang="et-EE" sz="1600" dirty="0" err="1"/>
              <a:t>the</a:t>
            </a:r>
            <a:r>
              <a:rPr lang="et-EE" sz="1600" dirty="0"/>
              <a:t> International </a:t>
            </a:r>
            <a:r>
              <a:rPr lang="et-EE" sz="1600" dirty="0" err="1"/>
              <a:t>Commission</a:t>
            </a:r>
            <a:r>
              <a:rPr lang="et-EE" sz="1600" dirty="0"/>
              <a:t> on </a:t>
            </a:r>
            <a:r>
              <a:rPr lang="et-EE" sz="1600" dirty="0" err="1"/>
              <a:t>Occupational</a:t>
            </a:r>
            <a:r>
              <a:rPr lang="et-EE" sz="1600" dirty="0"/>
              <a:t> </a:t>
            </a:r>
            <a:r>
              <a:rPr lang="et-EE" sz="1600" dirty="0" err="1"/>
              <a:t>Health</a:t>
            </a:r>
            <a:r>
              <a:rPr lang="et-EE" sz="1600" dirty="0"/>
              <a:t> (ICOH), Dublin, </a:t>
            </a:r>
            <a:r>
              <a:rPr lang="et-EE" sz="1600" dirty="0" err="1"/>
              <a:t>Ireland</a:t>
            </a:r>
            <a:r>
              <a:rPr lang="et-EE" sz="1600" dirty="0"/>
              <a:t>, 29th </a:t>
            </a:r>
            <a:r>
              <a:rPr lang="et-EE" sz="1600" dirty="0" err="1"/>
              <a:t>April</a:t>
            </a:r>
            <a:r>
              <a:rPr lang="et-EE" sz="1600" dirty="0"/>
              <a:t> </a:t>
            </a:r>
            <a:r>
              <a:rPr lang="et-EE" sz="1600" dirty="0" err="1"/>
              <a:t>to</a:t>
            </a:r>
            <a:r>
              <a:rPr lang="et-EE" sz="1600" dirty="0"/>
              <a:t> 4th </a:t>
            </a:r>
            <a:r>
              <a:rPr lang="et-EE" sz="1600" dirty="0" err="1"/>
              <a:t>May</a:t>
            </a:r>
            <a:r>
              <a:rPr lang="et-EE" sz="1600" dirty="0"/>
              <a:t> 2018.10.1136/oemed-2018ICOHabstracts.1314  DOI: 10.1136/oemed-2018-ICOHabstracts.1314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7. Enn, A., Merisalu, E. (2019). </a:t>
            </a:r>
            <a:r>
              <a:rPr lang="et-EE" sz="1600" dirty="0" err="1"/>
              <a:t>Causes</a:t>
            </a:r>
            <a:r>
              <a:rPr lang="et-EE" sz="1600" dirty="0"/>
              <a:t> and </a:t>
            </a:r>
            <a:r>
              <a:rPr lang="et-EE" sz="1600" dirty="0" err="1"/>
              <a:t>consequences</a:t>
            </a:r>
            <a:r>
              <a:rPr lang="et-EE" sz="1600" dirty="0"/>
              <a:t> of </a:t>
            </a:r>
            <a:r>
              <a:rPr lang="et-EE" sz="1600" dirty="0" err="1"/>
              <a:t>work</a:t>
            </a:r>
            <a:r>
              <a:rPr lang="et-EE" sz="1600" dirty="0"/>
              <a:t> </a:t>
            </a:r>
            <a:r>
              <a:rPr lang="et-EE" sz="1600" dirty="0" err="1"/>
              <a:t>accidents</a:t>
            </a:r>
            <a:r>
              <a:rPr lang="et-EE" sz="1600" dirty="0"/>
              <a:t> in Estonian </a:t>
            </a:r>
            <a:r>
              <a:rPr lang="et-EE" sz="1600" dirty="0" err="1"/>
              <a:t>agriculture</a:t>
            </a:r>
            <a:r>
              <a:rPr lang="et-EE" sz="1600" dirty="0"/>
              <a:t>. 27th International </a:t>
            </a:r>
            <a:r>
              <a:rPr lang="et-EE" sz="1600" dirty="0" err="1"/>
              <a:t>Epidemiology</a:t>
            </a:r>
            <a:r>
              <a:rPr lang="et-EE" sz="1600" dirty="0"/>
              <a:t> in </a:t>
            </a:r>
            <a:r>
              <a:rPr lang="et-EE" sz="1600" dirty="0" err="1"/>
              <a:t>Occupational</a:t>
            </a:r>
            <a:r>
              <a:rPr lang="et-EE" sz="1600" dirty="0"/>
              <a:t> </a:t>
            </a:r>
            <a:r>
              <a:rPr lang="et-EE" sz="1600" dirty="0" err="1"/>
              <a:t>Health</a:t>
            </a:r>
            <a:r>
              <a:rPr lang="et-EE" sz="1600" dirty="0"/>
              <a:t> (EPICOH) </a:t>
            </a:r>
            <a:r>
              <a:rPr lang="et-EE" sz="1600" dirty="0" err="1"/>
              <a:t>conference</a:t>
            </a:r>
            <a:r>
              <a:rPr lang="et-EE" sz="1600" dirty="0"/>
              <a:t> 2019: </a:t>
            </a:r>
            <a:r>
              <a:rPr lang="et-EE" sz="1600" dirty="0" err="1"/>
              <a:t>Health</a:t>
            </a:r>
            <a:r>
              <a:rPr lang="et-EE" sz="1600" dirty="0"/>
              <a:t> and </a:t>
            </a:r>
            <a:r>
              <a:rPr lang="et-EE" sz="1600" dirty="0" err="1"/>
              <a:t>environment</a:t>
            </a:r>
            <a:r>
              <a:rPr lang="et-EE" sz="1600" dirty="0"/>
              <a:t> at </a:t>
            </a:r>
            <a:r>
              <a:rPr lang="et-EE" sz="1600" dirty="0" err="1"/>
              <a:t>work</a:t>
            </a:r>
            <a:r>
              <a:rPr lang="et-EE" sz="1600" dirty="0"/>
              <a:t>: </a:t>
            </a:r>
            <a:r>
              <a:rPr lang="et-EE" sz="1600" dirty="0" err="1"/>
              <a:t>The</a:t>
            </a:r>
            <a:r>
              <a:rPr lang="et-EE" sz="1600" dirty="0"/>
              <a:t> need </a:t>
            </a:r>
            <a:r>
              <a:rPr lang="et-EE" sz="1600" dirty="0" err="1"/>
              <a:t>for</a:t>
            </a:r>
            <a:r>
              <a:rPr lang="et-EE" sz="1600" dirty="0"/>
              <a:t> </a:t>
            </a:r>
            <a:r>
              <a:rPr lang="et-EE" sz="1600" dirty="0" err="1"/>
              <a:t>solutions</a:t>
            </a:r>
            <a:r>
              <a:rPr lang="et-EE" sz="1600" dirty="0"/>
              <a:t>. Wellington, </a:t>
            </a:r>
            <a:r>
              <a:rPr lang="et-EE" sz="1600" dirty="0" err="1"/>
              <a:t>Aotearoa</a:t>
            </a:r>
            <a:r>
              <a:rPr lang="et-EE" sz="1600" dirty="0"/>
              <a:t>, New </a:t>
            </a:r>
            <a:r>
              <a:rPr lang="et-EE" sz="1600" dirty="0" err="1"/>
              <a:t>Zealand</a:t>
            </a:r>
            <a:r>
              <a:rPr lang="et-EE" sz="1600" dirty="0"/>
              <a:t>. 29.04.-2.05.2019. </a:t>
            </a:r>
            <a:r>
              <a:rPr lang="et-EE" sz="1600" dirty="0" err="1"/>
              <a:t>Occup</a:t>
            </a:r>
            <a:r>
              <a:rPr lang="et-EE" sz="1600" dirty="0"/>
              <a:t> </a:t>
            </a:r>
            <a:r>
              <a:rPr lang="et-EE" sz="1600" dirty="0" err="1"/>
              <a:t>Environ</a:t>
            </a:r>
            <a:r>
              <a:rPr lang="et-EE" sz="1600" dirty="0"/>
              <a:t> </a:t>
            </a:r>
            <a:r>
              <a:rPr lang="et-EE" sz="1600" dirty="0" err="1"/>
              <a:t>Med</a:t>
            </a:r>
            <a:r>
              <a:rPr lang="et-EE" sz="1600" dirty="0"/>
              <a:t> 76 (</a:t>
            </a:r>
            <a:r>
              <a:rPr lang="et-EE" sz="1600" dirty="0" err="1"/>
              <a:t>Suppl</a:t>
            </a:r>
            <a:r>
              <a:rPr lang="et-EE" sz="1600" dirty="0"/>
              <a:t> 1) A99; DOI: 10.1136/OEM-2019-EPI.271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8.  </a:t>
            </a:r>
            <a:r>
              <a:rPr lang="et-EE" sz="1600" dirty="0" err="1"/>
              <a:t>Mc</a:t>
            </a:r>
            <a:r>
              <a:rPr lang="et-EE" sz="1600" dirty="0"/>
              <a:t> </a:t>
            </a:r>
            <a:r>
              <a:rPr lang="et-EE" sz="1600" dirty="0" err="1"/>
              <a:t>Namara</a:t>
            </a:r>
            <a:r>
              <a:rPr lang="et-EE" sz="1600" dirty="0"/>
              <a:t>, J., Leppälä, J., van der </a:t>
            </a:r>
            <a:r>
              <a:rPr lang="et-EE" sz="1600" dirty="0" err="1"/>
              <a:t>Laan</a:t>
            </a:r>
            <a:r>
              <a:rPr lang="et-EE" sz="1600" dirty="0"/>
              <a:t>, G., Colosio, C., Jakob, M., Vander Broucke, S., </a:t>
            </a:r>
            <a:r>
              <a:rPr lang="et-EE" sz="1600" dirty="0" err="1"/>
              <a:t>Girdziute</a:t>
            </a:r>
            <a:r>
              <a:rPr lang="et-EE" sz="1600" dirty="0"/>
              <a:t>, L., Merisalu, E., Heiberg, A.M., Rautiainen, R. 2018. </a:t>
            </a:r>
            <a:r>
              <a:rPr lang="et-EE" sz="1600" dirty="0" err="1"/>
              <a:t>Safety</a:t>
            </a:r>
            <a:r>
              <a:rPr lang="et-EE" sz="1600" dirty="0"/>
              <a:t> </a:t>
            </a:r>
            <a:r>
              <a:rPr lang="et-EE" sz="1600" dirty="0" err="1"/>
              <a:t>Culture</a:t>
            </a:r>
            <a:r>
              <a:rPr lang="et-EE" sz="1600" dirty="0"/>
              <a:t> and Risk </a:t>
            </a:r>
            <a:r>
              <a:rPr lang="et-EE" sz="1600" dirty="0" err="1"/>
              <a:t>Management</a:t>
            </a:r>
            <a:r>
              <a:rPr lang="et-EE" sz="1600" dirty="0"/>
              <a:t> in </a:t>
            </a:r>
            <a:r>
              <a:rPr lang="et-EE" sz="1600" dirty="0" err="1"/>
              <a:t>Agriculture</a:t>
            </a:r>
            <a:r>
              <a:rPr lang="et-EE" sz="1600" dirty="0"/>
              <a:t> (SACURIMA). </a:t>
            </a:r>
            <a:r>
              <a:rPr lang="et-EE" sz="1600" dirty="0" err="1"/>
              <a:t>Occup</a:t>
            </a:r>
            <a:r>
              <a:rPr lang="et-EE" sz="1600" dirty="0"/>
              <a:t> </a:t>
            </a:r>
            <a:r>
              <a:rPr lang="et-EE" sz="1600" dirty="0" err="1"/>
              <a:t>Environ</a:t>
            </a:r>
            <a:r>
              <a:rPr lang="et-EE" sz="1600" dirty="0"/>
              <a:t> </a:t>
            </a:r>
            <a:r>
              <a:rPr lang="et-EE" sz="1600" dirty="0" err="1"/>
              <a:t>Med</a:t>
            </a:r>
            <a:r>
              <a:rPr lang="et-EE" sz="1600" dirty="0"/>
              <a:t> 75(</a:t>
            </a:r>
            <a:r>
              <a:rPr lang="et-EE" sz="1600" dirty="0" err="1"/>
              <a:t>Suppl</a:t>
            </a:r>
            <a:r>
              <a:rPr lang="et-EE" sz="1600" dirty="0"/>
              <a:t> 2):A1–A650.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9.  Merisalu, E., Leppälä, J., Rautiainen, J., Colosio, C. (2018). </a:t>
            </a:r>
            <a:r>
              <a:rPr lang="et-EE" sz="1600" dirty="0" err="1"/>
              <a:t>Strenghts</a:t>
            </a:r>
            <a:r>
              <a:rPr lang="et-EE" sz="1600" dirty="0"/>
              <a:t> and </a:t>
            </a:r>
            <a:r>
              <a:rPr lang="et-EE" sz="1600" dirty="0" err="1"/>
              <a:t>weaknesses</a:t>
            </a:r>
            <a:r>
              <a:rPr lang="et-EE" sz="1600" dirty="0"/>
              <a:t> of </a:t>
            </a:r>
            <a:r>
              <a:rPr lang="et-EE" sz="1600" dirty="0" err="1"/>
              <a:t>existing</a:t>
            </a:r>
            <a:r>
              <a:rPr lang="et-EE" sz="1600" dirty="0"/>
              <a:t> </a:t>
            </a:r>
            <a:r>
              <a:rPr lang="et-EE" sz="1600" dirty="0" err="1"/>
              <a:t>data</a:t>
            </a:r>
            <a:r>
              <a:rPr lang="et-EE" sz="1600" dirty="0"/>
              <a:t> </a:t>
            </a:r>
            <a:r>
              <a:rPr lang="et-EE" sz="1600" dirty="0" err="1"/>
              <a:t>collection</a:t>
            </a:r>
            <a:r>
              <a:rPr lang="et-EE" sz="1600" dirty="0"/>
              <a:t> </a:t>
            </a:r>
            <a:r>
              <a:rPr lang="et-EE" sz="1600" dirty="0" err="1"/>
              <a:t>mechanisms</a:t>
            </a:r>
            <a:r>
              <a:rPr lang="et-EE" sz="1600" dirty="0"/>
              <a:t> </a:t>
            </a:r>
            <a:r>
              <a:rPr lang="et-EE" sz="1600" dirty="0" err="1"/>
              <a:t>about</a:t>
            </a:r>
            <a:r>
              <a:rPr lang="et-EE" sz="1600" dirty="0"/>
              <a:t> </a:t>
            </a:r>
            <a:r>
              <a:rPr lang="et-EE" sz="1600" dirty="0" err="1"/>
              <a:t>health</a:t>
            </a:r>
            <a:r>
              <a:rPr lang="et-EE" sz="1600" dirty="0"/>
              <a:t> </a:t>
            </a:r>
            <a:r>
              <a:rPr lang="et-EE" sz="1600" dirty="0" err="1"/>
              <a:t>surveillance</a:t>
            </a:r>
            <a:r>
              <a:rPr lang="et-EE" sz="1600" dirty="0"/>
              <a:t> in EU </a:t>
            </a:r>
            <a:r>
              <a:rPr lang="et-EE" sz="1600" dirty="0" err="1"/>
              <a:t>countries</a:t>
            </a:r>
            <a:r>
              <a:rPr lang="et-EE" sz="1600" dirty="0"/>
              <a:t>. </a:t>
            </a:r>
            <a:r>
              <a:rPr lang="et-EE" sz="1600" dirty="0" err="1"/>
              <a:t>Workshop</a:t>
            </a:r>
            <a:r>
              <a:rPr lang="et-EE" sz="1600" dirty="0"/>
              <a:t> Meeting, </a:t>
            </a:r>
            <a:r>
              <a:rPr lang="et-EE" sz="1600" dirty="0" err="1"/>
              <a:t>Antalya</a:t>
            </a:r>
            <a:r>
              <a:rPr lang="et-EE" sz="1600" dirty="0"/>
              <a:t>, </a:t>
            </a:r>
            <a:r>
              <a:rPr lang="et-EE" sz="1600" dirty="0" err="1"/>
              <a:t>Turkey</a:t>
            </a:r>
            <a:r>
              <a:rPr lang="et-EE" sz="1600" dirty="0"/>
              <a:t>, 7 </a:t>
            </a:r>
            <a:r>
              <a:rPr lang="et-EE" sz="1600" dirty="0" err="1"/>
              <a:t>March</a:t>
            </a:r>
            <a:r>
              <a:rPr lang="et-EE" sz="1600" dirty="0"/>
              <a:t> 2018. (oral </a:t>
            </a:r>
            <a:r>
              <a:rPr lang="et-EE" sz="1600" dirty="0" err="1"/>
              <a:t>presentation</a:t>
            </a:r>
            <a:r>
              <a:rPr lang="et-EE" sz="1600" dirty="0"/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10.  Jarkko Leppälä, Martina Jakob, Eda Merisalu, Risto </a:t>
            </a:r>
            <a:r>
              <a:rPr lang="et-EE" sz="1600" dirty="0" err="1"/>
              <a:t>Rautianen</a:t>
            </a:r>
            <a:r>
              <a:rPr lang="et-EE" sz="1600" dirty="0"/>
              <a:t>. (2018). </a:t>
            </a:r>
            <a:r>
              <a:rPr lang="et-EE" sz="1600" dirty="0" err="1"/>
              <a:t>Quality</a:t>
            </a:r>
            <a:r>
              <a:rPr lang="et-EE" sz="1600" dirty="0"/>
              <a:t> of EU </a:t>
            </a:r>
            <a:r>
              <a:rPr lang="et-EE" sz="1600" dirty="0" err="1"/>
              <a:t>statistics</a:t>
            </a:r>
            <a:r>
              <a:rPr lang="et-EE" sz="1600" dirty="0"/>
              <a:t> on </a:t>
            </a:r>
            <a:r>
              <a:rPr lang="et-EE" sz="1600" dirty="0" err="1"/>
              <a:t>work</a:t>
            </a:r>
            <a:r>
              <a:rPr lang="et-EE" sz="1600" dirty="0"/>
              <a:t> </a:t>
            </a:r>
            <a:r>
              <a:rPr lang="et-EE" sz="1600" dirty="0" err="1"/>
              <a:t>accidents</a:t>
            </a:r>
            <a:r>
              <a:rPr lang="et-EE" sz="1600" dirty="0"/>
              <a:t> in </a:t>
            </a:r>
            <a:r>
              <a:rPr lang="et-EE" sz="1600" dirty="0" err="1"/>
              <a:t>agriculture</a:t>
            </a:r>
            <a:r>
              <a:rPr lang="et-EE" sz="1600" dirty="0"/>
              <a:t> – a </a:t>
            </a:r>
            <a:r>
              <a:rPr lang="et-EE" sz="1600" dirty="0" err="1"/>
              <a:t>country</a:t>
            </a:r>
            <a:r>
              <a:rPr lang="et-EE" sz="1600" dirty="0"/>
              <a:t> </a:t>
            </a:r>
            <a:r>
              <a:rPr lang="et-EE" sz="1600" dirty="0" err="1"/>
              <a:t>comparison</a:t>
            </a:r>
            <a:r>
              <a:rPr lang="et-EE" sz="1600" dirty="0"/>
              <a:t>. 9th International </a:t>
            </a:r>
            <a:r>
              <a:rPr lang="et-EE" sz="1600" dirty="0" err="1"/>
              <a:t>Conference</a:t>
            </a:r>
            <a:r>
              <a:rPr lang="et-EE" sz="1600" dirty="0"/>
              <a:t> on </a:t>
            </a:r>
            <a:r>
              <a:rPr lang="et-EE" sz="1600" dirty="0" err="1"/>
              <a:t>Biosystem</a:t>
            </a:r>
            <a:r>
              <a:rPr lang="et-EE" sz="1600" dirty="0"/>
              <a:t> </a:t>
            </a:r>
            <a:r>
              <a:rPr lang="et-EE" sz="1600" dirty="0" err="1"/>
              <a:t>Engineering</a:t>
            </a:r>
            <a:r>
              <a:rPr lang="et-EE" sz="1600" dirty="0"/>
              <a:t> BSE2018. Tartu, EULS, 9-11.05.2018.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11.  Anni Enn. (2018). Dynamics of non-</a:t>
            </a:r>
            <a:r>
              <a:rPr lang="et-EE" sz="1600" dirty="0" err="1"/>
              <a:t>fatal</a:t>
            </a:r>
            <a:r>
              <a:rPr lang="et-EE" sz="1600" dirty="0"/>
              <a:t> and </a:t>
            </a:r>
            <a:r>
              <a:rPr lang="et-EE" sz="1600" dirty="0" err="1"/>
              <a:t>fatal</a:t>
            </a:r>
            <a:r>
              <a:rPr lang="et-EE" sz="1600" dirty="0"/>
              <a:t> </a:t>
            </a:r>
            <a:r>
              <a:rPr lang="et-EE" sz="1600" dirty="0" err="1"/>
              <a:t>work</a:t>
            </a:r>
            <a:r>
              <a:rPr lang="et-EE" sz="1600" dirty="0"/>
              <a:t> </a:t>
            </a:r>
            <a:r>
              <a:rPr lang="et-EE" sz="1600" dirty="0" err="1"/>
              <a:t>accidents</a:t>
            </a:r>
            <a:r>
              <a:rPr lang="et-EE" sz="1600" dirty="0"/>
              <a:t> in </a:t>
            </a:r>
            <a:r>
              <a:rPr lang="et-EE" sz="1600" dirty="0" err="1"/>
              <a:t>agriculture</a:t>
            </a:r>
            <a:r>
              <a:rPr lang="et-EE" sz="1600" dirty="0"/>
              <a:t> in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past</a:t>
            </a:r>
            <a:r>
              <a:rPr lang="et-EE" sz="1600" dirty="0"/>
              <a:t> </a:t>
            </a:r>
            <a:r>
              <a:rPr lang="et-EE" sz="1600" dirty="0" err="1"/>
              <a:t>decade</a:t>
            </a:r>
            <a:r>
              <a:rPr lang="et-EE" sz="1600" dirty="0"/>
              <a:t> in Estonian </a:t>
            </a:r>
            <a:r>
              <a:rPr lang="et-EE" sz="1600" dirty="0" err="1"/>
              <a:t>agriculture</a:t>
            </a:r>
            <a:r>
              <a:rPr lang="et-EE" sz="1600" dirty="0"/>
              <a:t>. 9th International </a:t>
            </a:r>
            <a:r>
              <a:rPr lang="et-EE" sz="1600" dirty="0" err="1"/>
              <a:t>Conference</a:t>
            </a:r>
            <a:r>
              <a:rPr lang="et-EE" sz="1600" dirty="0"/>
              <a:t> on </a:t>
            </a:r>
            <a:r>
              <a:rPr lang="et-EE" sz="1600" dirty="0" err="1"/>
              <a:t>Biosystem</a:t>
            </a:r>
            <a:r>
              <a:rPr lang="et-EE" sz="1600" dirty="0"/>
              <a:t> </a:t>
            </a:r>
            <a:r>
              <a:rPr lang="et-EE" sz="1600" dirty="0" err="1"/>
              <a:t>Engineering</a:t>
            </a:r>
            <a:r>
              <a:rPr lang="et-EE" sz="1600" dirty="0"/>
              <a:t>. BSE2018. Tartu, EULS, 9-11.05.2018.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12.  Merisalu, M. Jakob, J. </a:t>
            </a:r>
            <a:r>
              <a:rPr lang="et-EE" sz="1600" dirty="0" err="1"/>
              <a:t>Leppäla</a:t>
            </a:r>
            <a:r>
              <a:rPr lang="et-EE" sz="1600" dirty="0"/>
              <a:t>, R. Rautiainen. </a:t>
            </a:r>
            <a:r>
              <a:rPr lang="et-EE" sz="1600" dirty="0" err="1"/>
              <a:t>Strengths</a:t>
            </a:r>
            <a:r>
              <a:rPr lang="et-EE" sz="1600" dirty="0"/>
              <a:t> and </a:t>
            </a:r>
            <a:r>
              <a:rPr lang="et-EE" sz="1600" dirty="0" err="1"/>
              <a:t>weaknesses</a:t>
            </a:r>
            <a:r>
              <a:rPr lang="et-EE" sz="1600" dirty="0"/>
              <a:t> of </a:t>
            </a:r>
            <a:r>
              <a:rPr lang="et-EE" sz="1600" dirty="0" err="1"/>
              <a:t>existing</a:t>
            </a:r>
            <a:r>
              <a:rPr lang="et-EE" sz="1600" dirty="0"/>
              <a:t> </a:t>
            </a:r>
            <a:r>
              <a:rPr lang="et-EE" sz="1600" dirty="0" err="1"/>
              <a:t>data</a:t>
            </a:r>
            <a:r>
              <a:rPr lang="et-EE" sz="1600" dirty="0"/>
              <a:t> </a:t>
            </a:r>
            <a:r>
              <a:rPr lang="et-EE" sz="1600" dirty="0" err="1"/>
              <a:t>collection</a:t>
            </a:r>
            <a:r>
              <a:rPr lang="et-EE" sz="1600" dirty="0"/>
              <a:t> </a:t>
            </a:r>
            <a:r>
              <a:rPr lang="et-EE" sz="1600" dirty="0" err="1"/>
              <a:t>mechanisms</a:t>
            </a:r>
            <a:r>
              <a:rPr lang="et-EE" sz="1600" dirty="0"/>
              <a:t>. </a:t>
            </a:r>
            <a:r>
              <a:rPr lang="et-EE" sz="1600" dirty="0" err="1"/>
              <a:t>National</a:t>
            </a:r>
            <a:r>
              <a:rPr lang="et-EE" sz="1600" dirty="0"/>
              <a:t> Meeting on </a:t>
            </a:r>
            <a:r>
              <a:rPr lang="et-EE" sz="1600" dirty="0" err="1"/>
              <a:t>Agricultural</a:t>
            </a:r>
            <a:r>
              <a:rPr lang="et-EE" sz="1600" dirty="0"/>
              <a:t> </a:t>
            </a:r>
            <a:r>
              <a:rPr lang="et-EE" sz="1600" dirty="0" err="1"/>
              <a:t>Occupational</a:t>
            </a:r>
            <a:r>
              <a:rPr lang="et-EE" sz="1600" dirty="0"/>
              <a:t> </a:t>
            </a:r>
            <a:r>
              <a:rPr lang="et-EE" sz="1600" dirty="0" err="1"/>
              <a:t>Health</a:t>
            </a:r>
            <a:r>
              <a:rPr lang="et-EE" sz="1600" dirty="0"/>
              <a:t> and </a:t>
            </a:r>
            <a:r>
              <a:rPr lang="et-EE" sz="1600" dirty="0" err="1"/>
              <a:t>Safety</a:t>
            </a:r>
            <a:r>
              <a:rPr lang="et-EE" sz="1600" dirty="0"/>
              <a:t> (NMAOHS), </a:t>
            </a:r>
            <a:r>
              <a:rPr lang="et-EE" sz="1600" dirty="0" err="1"/>
              <a:t>Hurdalsjön</a:t>
            </a:r>
            <a:r>
              <a:rPr lang="et-EE" sz="1600" dirty="0"/>
              <a:t> </a:t>
            </a:r>
            <a:r>
              <a:rPr lang="et-EE" sz="1600" dirty="0" err="1"/>
              <a:t>Hotel</a:t>
            </a:r>
            <a:r>
              <a:rPr lang="et-EE" sz="1600" dirty="0"/>
              <a:t>, </a:t>
            </a:r>
            <a:r>
              <a:rPr lang="et-EE" sz="1600" dirty="0" err="1"/>
              <a:t>Norway</a:t>
            </a:r>
            <a:r>
              <a:rPr lang="et-EE" sz="1600" dirty="0"/>
              <a:t>. 11.09.2018.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13.  Anni Enn. (2018). </a:t>
            </a:r>
            <a:r>
              <a:rPr lang="et-EE" sz="1600" dirty="0" err="1"/>
              <a:t>Mapping</a:t>
            </a:r>
            <a:r>
              <a:rPr lang="et-EE" sz="1600" dirty="0"/>
              <a:t> of </a:t>
            </a:r>
            <a:r>
              <a:rPr lang="et-EE" sz="1600" dirty="0" err="1"/>
              <a:t>work</a:t>
            </a:r>
            <a:r>
              <a:rPr lang="et-EE" sz="1600" dirty="0"/>
              <a:t> </a:t>
            </a:r>
            <a:r>
              <a:rPr lang="et-EE" sz="1600" dirty="0" err="1"/>
              <a:t>accidents</a:t>
            </a:r>
            <a:r>
              <a:rPr lang="et-EE" sz="1600" dirty="0"/>
              <a:t> in Estonian </a:t>
            </a:r>
            <a:r>
              <a:rPr lang="et-EE" sz="1600" dirty="0" err="1"/>
              <a:t>agriculture</a:t>
            </a:r>
            <a:r>
              <a:rPr lang="et-EE" sz="1600" dirty="0"/>
              <a:t>. </a:t>
            </a:r>
            <a:r>
              <a:rPr lang="et-EE" sz="1600" dirty="0" err="1"/>
              <a:t>The</a:t>
            </a:r>
            <a:r>
              <a:rPr lang="et-EE" sz="1600" dirty="0"/>
              <a:t> 1st </a:t>
            </a:r>
            <a:r>
              <a:rPr lang="et-EE" sz="1600" dirty="0" err="1"/>
              <a:t>international</a:t>
            </a:r>
            <a:r>
              <a:rPr lang="et-EE" sz="1600" dirty="0"/>
              <a:t> </a:t>
            </a:r>
            <a:r>
              <a:rPr lang="et-EE" sz="1600" dirty="0" err="1"/>
              <a:t>conference</a:t>
            </a:r>
            <a:r>
              <a:rPr lang="et-EE" sz="1600" dirty="0"/>
              <a:t> on </a:t>
            </a:r>
            <a:r>
              <a:rPr lang="et-EE" sz="1600" dirty="0" err="1"/>
              <a:t>ergonomics</a:t>
            </a:r>
            <a:r>
              <a:rPr lang="et-EE" sz="1600" dirty="0"/>
              <a:t> „</a:t>
            </a:r>
            <a:r>
              <a:rPr lang="et-EE" sz="1600" dirty="0" err="1"/>
              <a:t>Ergonomics</a:t>
            </a:r>
            <a:r>
              <a:rPr lang="et-EE" sz="1600" dirty="0"/>
              <a:t> 20 * Estonia 100“. </a:t>
            </a:r>
            <a:r>
              <a:rPr lang="et-EE" sz="1600" dirty="0" err="1"/>
              <a:t>Abstracts</a:t>
            </a:r>
            <a:r>
              <a:rPr lang="et-EE" sz="1600" dirty="0"/>
              <a:t> </a:t>
            </a:r>
            <a:r>
              <a:rPr lang="et-EE" sz="1600" dirty="0" err="1"/>
              <a:t>book</a:t>
            </a:r>
            <a:r>
              <a:rPr lang="et-EE" sz="1600" dirty="0"/>
              <a:t>. EMU, Tartu, 25.10.2018.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14.  Merisalu, E., Jakob, M., Leppälä, R., Rautiainen, R. (2019). </a:t>
            </a:r>
            <a:r>
              <a:rPr lang="et-EE" sz="1600" dirty="0" err="1"/>
              <a:t>Variation</a:t>
            </a:r>
            <a:r>
              <a:rPr lang="et-EE" sz="1600" dirty="0"/>
              <a:t> in </a:t>
            </a:r>
            <a:r>
              <a:rPr lang="et-EE" sz="1600" dirty="0" err="1"/>
              <a:t>European</a:t>
            </a:r>
            <a:r>
              <a:rPr lang="et-EE" sz="1600" dirty="0"/>
              <a:t> and </a:t>
            </a:r>
            <a:r>
              <a:rPr lang="et-EE" sz="1600" dirty="0" err="1"/>
              <a:t>national</a:t>
            </a:r>
            <a:r>
              <a:rPr lang="et-EE" sz="1600" dirty="0"/>
              <a:t> </a:t>
            </a:r>
            <a:r>
              <a:rPr lang="et-EE" sz="1600" dirty="0" err="1"/>
              <a:t>statistics</a:t>
            </a:r>
            <a:r>
              <a:rPr lang="et-EE" sz="1600" dirty="0"/>
              <a:t> of </a:t>
            </a:r>
            <a:r>
              <a:rPr lang="et-EE" sz="1600" dirty="0" err="1"/>
              <a:t>accidents</a:t>
            </a:r>
            <a:r>
              <a:rPr lang="et-EE" sz="1600" dirty="0"/>
              <a:t> in </a:t>
            </a:r>
            <a:r>
              <a:rPr lang="et-EE" sz="1600" dirty="0" err="1"/>
              <a:t>agriculture</a:t>
            </a:r>
            <a:r>
              <a:rPr lang="et-EE" sz="1600" dirty="0"/>
              <a:t>. </a:t>
            </a:r>
            <a:r>
              <a:rPr lang="et-EE" sz="1600" dirty="0" err="1"/>
              <a:t>Agronomy</a:t>
            </a:r>
            <a:r>
              <a:rPr lang="et-EE" sz="1600" dirty="0"/>
              <a:t> </a:t>
            </a:r>
            <a:r>
              <a:rPr lang="et-EE" sz="1600" dirty="0" err="1"/>
              <a:t>Research</a:t>
            </a:r>
            <a:r>
              <a:rPr lang="et-EE" sz="1600" dirty="0"/>
              <a:t> 17(5), 1969–1983. https://doi.org/10.15159/ar.19.190.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dirty="0"/>
              <a:t>15. Enn, A. (2018). </a:t>
            </a:r>
            <a:r>
              <a:rPr lang="et-EE" sz="1600" dirty="0" err="1"/>
              <a:t>Prevalence</a:t>
            </a:r>
            <a:r>
              <a:rPr lang="et-EE" sz="1600" dirty="0"/>
              <a:t> and </a:t>
            </a:r>
            <a:r>
              <a:rPr lang="et-EE" sz="1600" dirty="0" err="1"/>
              <a:t>dynamics</a:t>
            </a:r>
            <a:r>
              <a:rPr lang="et-EE" sz="1600" dirty="0"/>
              <a:t> of </a:t>
            </a:r>
            <a:r>
              <a:rPr lang="et-EE" sz="1600" dirty="0" err="1"/>
              <a:t>WAs</a:t>
            </a:r>
            <a:r>
              <a:rPr lang="et-EE" sz="1600" dirty="0"/>
              <a:t> in Estonian </a:t>
            </a:r>
            <a:r>
              <a:rPr lang="et-EE" sz="1600" dirty="0" err="1"/>
              <a:t>Agriculture</a:t>
            </a:r>
            <a:r>
              <a:rPr lang="et-EE" sz="1600" dirty="0"/>
              <a:t> in 2008-2017. </a:t>
            </a:r>
            <a:r>
              <a:rPr lang="et-EE" sz="1600" dirty="0" err="1"/>
              <a:t>Master</a:t>
            </a:r>
            <a:r>
              <a:rPr lang="et-EE" sz="1600" dirty="0"/>
              <a:t> </a:t>
            </a:r>
            <a:r>
              <a:rPr lang="et-EE" sz="1600" dirty="0" err="1"/>
              <a:t>Thesis</a:t>
            </a:r>
            <a:r>
              <a:rPr lang="et-EE" sz="1600" dirty="0"/>
              <a:t>. Tartu, EULS, 107 </a:t>
            </a:r>
            <a:r>
              <a:rPr lang="et-EE" sz="1600" dirty="0" err="1"/>
              <a:t>pp</a:t>
            </a:r>
            <a:r>
              <a:rPr lang="et-EE" sz="1600" dirty="0"/>
              <a:t>. (</a:t>
            </a:r>
            <a:r>
              <a:rPr lang="et-EE" sz="1600" dirty="0" err="1"/>
              <a:t>MSc</a:t>
            </a:r>
            <a:r>
              <a:rPr lang="et-E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08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1563" y="0"/>
            <a:ext cx="12108873" cy="7005134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1039310" y="763553"/>
            <a:ext cx="2170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b="1" dirty="0" err="1"/>
              <a:t>Master</a:t>
            </a:r>
            <a:r>
              <a:rPr lang="et-EE" dirty="0"/>
              <a:t> </a:t>
            </a:r>
            <a:r>
              <a:rPr lang="et-EE" sz="2800" b="1" dirty="0" err="1"/>
              <a:t>thesis</a:t>
            </a:r>
            <a:endParaRPr lang="et-EE" sz="2800" b="1" dirty="0"/>
          </a:p>
        </p:txBody>
      </p:sp>
      <p:sp>
        <p:nvSpPr>
          <p:cNvPr id="6" name="Ristkülik 5"/>
          <p:cNvSpPr/>
          <p:nvPr/>
        </p:nvSpPr>
        <p:spPr>
          <a:xfrm>
            <a:off x="1039310" y="1685201"/>
            <a:ext cx="10432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</a:rPr>
              <a:t>Anni Enn</a:t>
            </a:r>
            <a:r>
              <a:rPr lang="et-EE" sz="2400" dirty="0"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</a:rPr>
              <a:t> Prevalence and dynamics of WA in agriculture in 2008-2017. Master thesis. Tartu, EULS, </a:t>
            </a:r>
            <a:r>
              <a:rPr lang="en-GB" sz="2400" dirty="0" err="1">
                <a:latin typeface="Segoe UI" panose="020B0502040204020203" pitchFamily="34" charset="0"/>
                <a:ea typeface="Segoe UI" panose="020B0502040204020203" pitchFamily="34" charset="0"/>
              </a:rPr>
              <a:t>Inst</a:t>
            </a: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</a:rPr>
              <a:t> Technology, 2018. (</a:t>
            </a:r>
            <a:r>
              <a:rPr lang="en-GB" sz="2400" dirty="0" err="1">
                <a:latin typeface="Segoe UI" panose="020B0502040204020203" pitchFamily="34" charset="0"/>
                <a:ea typeface="Segoe UI" panose="020B0502040204020203" pitchFamily="34" charset="0"/>
              </a:rPr>
              <a:t>MSci</a:t>
            </a: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</a:rPr>
              <a:t>).</a:t>
            </a:r>
            <a:endParaRPr lang="et-EE" sz="24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endParaRPr lang="et-EE" sz="24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r>
              <a:rPr lang="et-EE" sz="2400" dirty="0">
                <a:latin typeface="Segoe UI" panose="020B0502040204020203" pitchFamily="34" charset="0"/>
                <a:ea typeface="Segoe UI" panose="020B0502040204020203" pitchFamily="34" charset="0"/>
              </a:rPr>
              <a:t>Janne Udeküll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</a:rPr>
              <a:t>Employers’ assessments of occupational hazards and for accidents at work in Estonian agriculture</a:t>
            </a:r>
            <a:r>
              <a:rPr lang="et-EE" sz="2400" dirty="0">
                <a:latin typeface="Segoe UI" panose="020B0502040204020203" pitchFamily="34" charset="0"/>
                <a:ea typeface="Segoe UI" panose="020B0502040204020203" pitchFamily="34" charset="0"/>
              </a:rPr>
              <a:t>.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</a:rPr>
              <a:t>Master thesis. Tartu, EULS,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</a:rPr>
              <a:t>Inst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</a:rPr>
              <a:t> Technology, 20</a:t>
            </a:r>
            <a:r>
              <a:rPr lang="et-EE" sz="2400" dirty="0">
                <a:latin typeface="Segoe UI" panose="020B0502040204020203" pitchFamily="34" charset="0"/>
                <a:ea typeface="Segoe UI" panose="020B0502040204020203" pitchFamily="34" charset="0"/>
              </a:rPr>
              <a:t>21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</a:rPr>
              <a:t>. (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</a:rPr>
              <a:t>MSci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</a:rPr>
              <a:t>).</a:t>
            </a:r>
            <a:endParaRPr lang="et-E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08364" y="4944269"/>
            <a:ext cx="8260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err="1"/>
              <a:t>Two</a:t>
            </a:r>
            <a:r>
              <a:rPr lang="et-EE" sz="2400" b="1" dirty="0"/>
              <a:t> </a:t>
            </a:r>
            <a:r>
              <a:rPr lang="et-EE" sz="2400" b="1" dirty="0" err="1"/>
              <a:t>scientific</a:t>
            </a:r>
            <a:r>
              <a:rPr lang="et-EE" sz="2400" b="1" dirty="0"/>
              <a:t> </a:t>
            </a:r>
            <a:r>
              <a:rPr lang="et-EE" sz="2400" b="1" dirty="0" err="1"/>
              <a:t>missions</a:t>
            </a:r>
            <a:r>
              <a:rPr lang="et-EE" sz="2400" b="1" dirty="0"/>
              <a:t> </a:t>
            </a:r>
            <a:r>
              <a:rPr lang="et-EE" sz="2400" dirty="0" err="1"/>
              <a:t>have</a:t>
            </a:r>
            <a:r>
              <a:rPr lang="et-EE" sz="2400" dirty="0"/>
              <a:t> </a:t>
            </a:r>
            <a:r>
              <a:rPr lang="et-EE" sz="2400" dirty="0" err="1"/>
              <a:t>supported</a:t>
            </a:r>
            <a:r>
              <a:rPr lang="et-EE" sz="2400" dirty="0"/>
              <a:t> </a:t>
            </a:r>
            <a:r>
              <a:rPr lang="et-EE" sz="2400" dirty="0" err="1"/>
              <a:t>based</a:t>
            </a:r>
            <a:r>
              <a:rPr lang="et-EE" sz="2400" dirty="0"/>
              <a:t> on WG4 </a:t>
            </a:r>
            <a:r>
              <a:rPr lang="et-EE" sz="2400" dirty="0" err="1"/>
              <a:t>activities</a:t>
            </a:r>
            <a:r>
              <a:rPr lang="et-E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305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" y="-76504"/>
            <a:ext cx="12107705" cy="7011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4428" y="790248"/>
            <a:ext cx="7800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err="1"/>
              <a:t>Thank</a:t>
            </a:r>
            <a:r>
              <a:rPr lang="et-EE" sz="3600" dirty="0"/>
              <a:t> </a:t>
            </a:r>
            <a:r>
              <a:rPr lang="et-EE" sz="3600" dirty="0" err="1"/>
              <a:t>you</a:t>
            </a:r>
            <a:r>
              <a:rPr lang="et-EE" sz="3600" dirty="0"/>
              <a:t> all </a:t>
            </a:r>
            <a:r>
              <a:rPr lang="et-EE" sz="3600" dirty="0" err="1"/>
              <a:t>for</a:t>
            </a:r>
            <a:r>
              <a:rPr lang="et-EE" sz="3600" dirty="0"/>
              <a:t> </a:t>
            </a:r>
            <a:r>
              <a:rPr lang="et-EE" sz="3600" dirty="0" err="1"/>
              <a:t>very</a:t>
            </a:r>
            <a:r>
              <a:rPr lang="et-EE" sz="3600" dirty="0"/>
              <a:t> </a:t>
            </a:r>
            <a:r>
              <a:rPr lang="et-EE" sz="3600" dirty="0" err="1"/>
              <a:t>nice</a:t>
            </a:r>
            <a:r>
              <a:rPr lang="et-EE" sz="3600" dirty="0"/>
              <a:t> </a:t>
            </a:r>
            <a:r>
              <a:rPr lang="et-EE" sz="3600" dirty="0" err="1"/>
              <a:t>collaboration</a:t>
            </a:r>
            <a:r>
              <a:rPr lang="et-EE" sz="3600" dirty="0"/>
              <a:t>!</a:t>
            </a: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27" y="1924652"/>
            <a:ext cx="6687128" cy="50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9981" y="157080"/>
            <a:ext cx="11294745" cy="653415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</a:t>
            </a:r>
            <a:r>
              <a:rPr lang="en-US" b="1"/>
              <a:t>the W</a:t>
            </a:r>
            <a:r>
              <a:rPr lang="et-EE" b="1"/>
              <a:t>G4</a:t>
            </a:r>
            <a:endParaRPr lang="en-US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Develop means and indicators for monitoring progress and evaluating impact of interventions on injuries and illnesses in agriculture; </a:t>
            </a:r>
            <a:endParaRPr lang="it-IT" dirty="0"/>
          </a:p>
          <a:p>
            <a:pPr lvl="1"/>
            <a:r>
              <a:rPr lang="en-US" dirty="0"/>
              <a:t>To identify and analyze strengths and </a:t>
            </a:r>
            <a:r>
              <a:rPr lang="en-US" dirty="0" err="1"/>
              <a:t>weaknesse</a:t>
            </a:r>
            <a:r>
              <a:rPr lang="et-EE" dirty="0"/>
              <a:t>;</a:t>
            </a:r>
            <a:r>
              <a:rPr lang="en-US" dirty="0"/>
              <a:t>s of existing data collection mechanisms to propose improvements on reporting the national and European levels in the agriculture sector</a:t>
            </a:r>
            <a:r>
              <a:rPr lang="et-EE" dirty="0"/>
              <a:t>;</a:t>
            </a:r>
          </a:p>
          <a:p>
            <a:pPr lvl="1"/>
            <a:r>
              <a:rPr lang="en-US" dirty="0"/>
              <a:t>To analyze the </a:t>
            </a:r>
            <a:r>
              <a:rPr lang="et-EE" dirty="0" err="1"/>
              <a:t>quality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n-US" dirty="0"/>
              <a:t>main indicators for monitoring to evaluate the impact of interventions to prevent injuries and illnesses in agriculture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2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9981" y="157080"/>
            <a:ext cx="11294745" cy="653415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 of the Results</a:t>
            </a:r>
            <a:br>
              <a:rPr lang="en-US" b="1" dirty="0"/>
            </a:br>
            <a:r>
              <a:rPr lang="en-US" b="1" dirty="0"/>
              <a:t>Objectives (1)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10790382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600" dirty="0"/>
              <a:t>Develop means and indicators for monitoring progress and evaluating impact of interventions on injuries and illnesses in agriculture </a:t>
            </a:r>
            <a:endParaRPr lang="et-EE" sz="3600" dirty="0"/>
          </a:p>
          <a:p>
            <a:pPr lvl="0"/>
            <a:r>
              <a:rPr lang="et-EE" sz="4000" dirty="0"/>
              <a:t>N</a:t>
            </a:r>
            <a:r>
              <a:rPr lang="en-US" sz="4000" dirty="0" err="1"/>
              <a:t>ational</a:t>
            </a:r>
            <a:r>
              <a:rPr lang="en-US" sz="4000" dirty="0"/>
              <a:t> statistics and OSH survey</a:t>
            </a:r>
            <a:r>
              <a:rPr lang="et-EE" sz="4000" dirty="0"/>
              <a:t>,</a:t>
            </a:r>
            <a:r>
              <a:rPr lang="en-US" sz="4000" dirty="0"/>
              <a:t> Eurostat </a:t>
            </a:r>
            <a:r>
              <a:rPr lang="et-EE" sz="4000" dirty="0"/>
              <a:t>and </a:t>
            </a:r>
            <a:r>
              <a:rPr lang="en-US" sz="4000" dirty="0"/>
              <a:t>available information sources</a:t>
            </a:r>
            <a:r>
              <a:rPr lang="et-EE" sz="4000" dirty="0"/>
              <a:t> </a:t>
            </a:r>
            <a:r>
              <a:rPr lang="et-EE" sz="4000" dirty="0" err="1"/>
              <a:t>have</a:t>
            </a:r>
            <a:r>
              <a:rPr lang="et-EE" sz="4000" dirty="0"/>
              <a:t> </a:t>
            </a:r>
            <a:r>
              <a:rPr lang="en-US" sz="4000" dirty="0"/>
              <a:t>us</a:t>
            </a:r>
            <a:r>
              <a:rPr lang="et-EE" sz="4000" dirty="0" err="1"/>
              <a:t>ed</a:t>
            </a:r>
            <a:r>
              <a:rPr lang="et-EE" sz="4000" dirty="0"/>
              <a:t>.</a:t>
            </a:r>
            <a:endParaRPr lang="en-US" sz="4000" dirty="0"/>
          </a:p>
          <a:p>
            <a:pPr lvl="0"/>
            <a:r>
              <a:rPr lang="en-US" sz="3600" dirty="0"/>
              <a:t>Data necessary to reach these goals are not available for the following reasons: </a:t>
            </a:r>
            <a:endParaRPr lang="it-IT" sz="3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Non-harmonized criteria for data collection among European countries</a:t>
            </a:r>
            <a:r>
              <a:rPr lang="et-EE" sz="3400" dirty="0"/>
              <a:t> </a:t>
            </a:r>
            <a:r>
              <a:rPr lang="et-EE" sz="3400" dirty="0" err="1"/>
              <a:t>for</a:t>
            </a:r>
            <a:r>
              <a:rPr lang="et-EE" sz="3400" dirty="0"/>
              <a:t> OD and WA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sz="3400" dirty="0" err="1"/>
              <a:t>Eurostat</a:t>
            </a:r>
            <a:r>
              <a:rPr lang="et-EE" sz="3400" dirty="0"/>
              <a:t> </a:t>
            </a:r>
            <a:r>
              <a:rPr lang="et-EE" sz="3400" dirty="0" err="1"/>
              <a:t>change</a:t>
            </a:r>
            <a:r>
              <a:rPr lang="et-EE" sz="3400" dirty="0"/>
              <a:t> </a:t>
            </a:r>
            <a:r>
              <a:rPr lang="et-EE" sz="3400" dirty="0" err="1"/>
              <a:t>the</a:t>
            </a:r>
            <a:r>
              <a:rPr lang="et-EE" sz="3400" dirty="0"/>
              <a:t> </a:t>
            </a:r>
            <a:r>
              <a:rPr lang="et-EE" sz="3400" dirty="0" err="1"/>
              <a:t>content</a:t>
            </a:r>
            <a:r>
              <a:rPr lang="et-EE" sz="3400" dirty="0"/>
              <a:t> in </a:t>
            </a:r>
            <a:r>
              <a:rPr lang="et-EE" sz="3400" dirty="0" err="1"/>
              <a:t>economic</a:t>
            </a:r>
            <a:r>
              <a:rPr lang="et-EE" sz="3400" dirty="0"/>
              <a:t> </a:t>
            </a:r>
            <a:r>
              <a:rPr lang="et-EE" sz="3400" dirty="0" err="1"/>
              <a:t>activities</a:t>
            </a:r>
            <a:r>
              <a:rPr lang="et-EE" sz="3400" dirty="0"/>
              <a:t> </a:t>
            </a:r>
            <a:r>
              <a:rPr lang="et-EE" sz="3400" dirty="0" err="1"/>
              <a:t>by</a:t>
            </a:r>
            <a:r>
              <a:rPr lang="et-EE" sz="3400" dirty="0"/>
              <a:t> </a:t>
            </a:r>
            <a:r>
              <a:rPr lang="et-EE" sz="3400" dirty="0" err="1"/>
              <a:t>the</a:t>
            </a:r>
            <a:r>
              <a:rPr lang="et-EE" sz="3400" dirty="0"/>
              <a:t> </a:t>
            </a:r>
            <a:r>
              <a:rPr lang="et-EE" sz="3400" dirty="0" err="1"/>
              <a:t>subsectors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What is reported in some regions may be not the reality for other regions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Migrants and other vulnerable populations: data </a:t>
            </a:r>
            <a:r>
              <a:rPr lang="et-EE" sz="3400" dirty="0" err="1"/>
              <a:t>not</a:t>
            </a:r>
            <a:r>
              <a:rPr lang="et-EE" sz="3400" dirty="0"/>
              <a:t> </a:t>
            </a:r>
            <a:r>
              <a:rPr lang="en-US" sz="3400" dirty="0"/>
              <a:t>available</a:t>
            </a:r>
            <a:endParaRPr lang="et-EE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t-EE" sz="3400" dirty="0" err="1"/>
              <a:t>Long</a:t>
            </a:r>
            <a:r>
              <a:rPr lang="et-EE" sz="3400" dirty="0"/>
              <a:t> </a:t>
            </a:r>
            <a:r>
              <a:rPr lang="et-EE" sz="3400" dirty="0" err="1"/>
              <a:t>time</a:t>
            </a:r>
            <a:r>
              <a:rPr lang="et-EE" sz="3400" dirty="0"/>
              <a:t> </a:t>
            </a:r>
            <a:r>
              <a:rPr lang="et-EE" sz="3400" dirty="0" err="1"/>
              <a:t>shift</a:t>
            </a:r>
            <a:r>
              <a:rPr lang="et-EE" sz="3400" dirty="0"/>
              <a:t> on OD </a:t>
            </a:r>
            <a:r>
              <a:rPr lang="et-EE" sz="3400" dirty="0" err="1"/>
              <a:t>data</a:t>
            </a:r>
            <a:r>
              <a:rPr lang="et-EE" sz="3400" dirty="0"/>
              <a:t> </a:t>
            </a:r>
            <a:r>
              <a:rPr lang="et-EE" sz="3400" dirty="0" err="1"/>
              <a:t>presentation</a:t>
            </a:r>
            <a:r>
              <a:rPr lang="et-EE" sz="3400" dirty="0"/>
              <a:t> in </a:t>
            </a:r>
            <a:r>
              <a:rPr lang="et-EE" sz="3400" dirty="0" err="1"/>
              <a:t>Eurostat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4770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9981" y="157080"/>
            <a:ext cx="11294745" cy="653415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the W</a:t>
            </a:r>
            <a:r>
              <a:rPr lang="et-EE" b="1"/>
              <a:t>G4</a:t>
            </a:r>
            <a:br>
              <a:rPr lang="en-US" b="1" dirty="0"/>
            </a:br>
            <a:r>
              <a:rPr lang="en-US" b="1" dirty="0"/>
              <a:t>Objectives (2)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199" y="1825625"/>
            <a:ext cx="11289145" cy="435133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3000" dirty="0"/>
              <a:t>To identify and analyze strengths and weaknesses of existing data collection mechanisms to propose improvements on reporting the national and European levels in the agriculture sector </a:t>
            </a:r>
            <a:endParaRPr lang="et-EE" sz="3000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We collected information from different reporting systems</a:t>
            </a:r>
            <a:r>
              <a:rPr lang="et-EE" sz="2600" dirty="0"/>
              <a:t>.</a:t>
            </a:r>
            <a:endParaRPr lang="en-US" sz="2600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Not all the Consortium Countries answered the survey</a:t>
            </a:r>
            <a:r>
              <a:rPr lang="et-EE" sz="2600" dirty="0"/>
              <a:t>.</a:t>
            </a:r>
            <a:endParaRPr lang="en-US" sz="2600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The composition of the Consortiums affects the possibility of all the partners to </a:t>
            </a:r>
            <a:r>
              <a:rPr lang="en-US" sz="2600" dirty="0" err="1"/>
              <a:t>coll</a:t>
            </a:r>
            <a:r>
              <a:rPr lang="et-EE" sz="2600" dirty="0"/>
              <a:t>e</a:t>
            </a:r>
            <a:r>
              <a:rPr lang="en-US" sz="2600" dirty="0" err="1"/>
              <a:t>ct</a:t>
            </a:r>
            <a:r>
              <a:rPr lang="en-US" sz="2600" dirty="0"/>
              <a:t> information on all the aspect requested</a:t>
            </a:r>
            <a:r>
              <a:rPr lang="et-EE" sz="2600" dirty="0"/>
              <a:t>.</a:t>
            </a:r>
            <a:endParaRPr lang="en-US" sz="2600" dirty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Not seldom the information is available only in the local language (English version non available)</a:t>
            </a:r>
            <a:r>
              <a:rPr lang="et-EE" sz="2600" dirty="0"/>
              <a:t> </a:t>
            </a:r>
            <a:r>
              <a:rPr lang="et-EE" sz="2600" dirty="0" err="1"/>
              <a:t>or</a:t>
            </a:r>
            <a:r>
              <a:rPr lang="et-EE" sz="2600" dirty="0"/>
              <a:t> </a:t>
            </a:r>
            <a:r>
              <a:rPr lang="et-EE" sz="2600" dirty="0" err="1"/>
              <a:t>data</a:t>
            </a:r>
            <a:r>
              <a:rPr lang="et-EE" sz="2600" dirty="0"/>
              <a:t> </a:t>
            </a:r>
            <a:r>
              <a:rPr lang="et-EE" sz="2600" dirty="0" err="1"/>
              <a:t>for</a:t>
            </a:r>
            <a:r>
              <a:rPr lang="et-EE" sz="2600" dirty="0"/>
              <a:t> </a:t>
            </a:r>
            <a:r>
              <a:rPr lang="et-EE" sz="2600" dirty="0" err="1"/>
              <a:t>using</a:t>
            </a:r>
            <a:r>
              <a:rPr lang="et-EE" sz="2600" dirty="0"/>
              <a:t> </a:t>
            </a:r>
            <a:r>
              <a:rPr lang="et-EE" sz="2600" dirty="0" err="1"/>
              <a:t>only</a:t>
            </a:r>
            <a:r>
              <a:rPr lang="et-EE" sz="2600" dirty="0"/>
              <a:t> in </a:t>
            </a:r>
            <a:r>
              <a:rPr lang="et-EE" sz="2600" dirty="0" err="1"/>
              <a:t>insurance</a:t>
            </a:r>
            <a:r>
              <a:rPr lang="et-EE" sz="2600" dirty="0"/>
              <a:t> </a:t>
            </a:r>
            <a:r>
              <a:rPr lang="et-EE" sz="2600" dirty="0" err="1"/>
              <a:t>company</a:t>
            </a:r>
            <a:r>
              <a:rPr lang="et-EE" sz="2800" dirty="0"/>
              <a:t>.</a:t>
            </a:r>
            <a:endParaRPr lang="en-US" sz="28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it-IT" sz="3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0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9981" y="138608"/>
            <a:ext cx="11294745" cy="653415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the WP</a:t>
            </a:r>
            <a:br>
              <a:rPr lang="en-US" b="1" dirty="0"/>
            </a:br>
            <a:r>
              <a:rPr lang="en-US" b="1" dirty="0"/>
              <a:t>Objectives (3)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600" dirty="0"/>
              <a:t>To analyze the main indicators for monitoring to evaluate the impact of interventions to prevent injuries and illnesses in agriculture </a:t>
            </a:r>
          </a:p>
          <a:p>
            <a:pPr lvl="2"/>
            <a:r>
              <a:rPr lang="en-US" sz="2800" dirty="0"/>
              <a:t>To study the effects of interventions </a:t>
            </a:r>
            <a:r>
              <a:rPr lang="et-EE" sz="2800" dirty="0" err="1"/>
              <a:t>we</a:t>
            </a:r>
            <a:r>
              <a:rPr lang="en-US" sz="2800" dirty="0"/>
              <a:t> must be able to study TRENDS</a:t>
            </a:r>
            <a:r>
              <a:rPr lang="et-EE" sz="2800" dirty="0"/>
              <a:t> (</a:t>
            </a:r>
            <a:r>
              <a:rPr lang="et-EE" sz="2800" dirty="0" err="1"/>
              <a:t>before</a:t>
            </a:r>
            <a:r>
              <a:rPr lang="et-EE" sz="2800" dirty="0"/>
              <a:t> and </a:t>
            </a:r>
            <a:r>
              <a:rPr lang="et-EE" sz="2800" dirty="0" err="1"/>
              <a:t>after</a:t>
            </a:r>
            <a:r>
              <a:rPr lang="et-EE" sz="2800" dirty="0"/>
              <a:t> </a:t>
            </a:r>
            <a:r>
              <a:rPr lang="et-EE" sz="2800" dirty="0" err="1"/>
              <a:t>intervention</a:t>
            </a:r>
            <a:r>
              <a:rPr lang="et-EE" sz="2800" dirty="0"/>
              <a:t>)</a:t>
            </a:r>
            <a:r>
              <a:rPr lang="en-US" sz="2800" dirty="0"/>
              <a:t>, but this (see previous points) is currently not possible on a EU level</a:t>
            </a:r>
          </a:p>
          <a:p>
            <a:pPr lvl="2"/>
            <a:r>
              <a:rPr lang="en-US" sz="2800" dirty="0"/>
              <a:t>Necessary to study trends at the local level using local milestones</a:t>
            </a:r>
          </a:p>
          <a:p>
            <a:pPr lvl="2"/>
            <a:r>
              <a:rPr lang="en-US" sz="2800" dirty="0"/>
              <a:t>According to EU recommendations, necessary to consider local legislation and practice (harmonization!)</a:t>
            </a:r>
          </a:p>
          <a:p>
            <a:pPr lvl="2"/>
            <a:r>
              <a:rPr lang="en-US" sz="2800" dirty="0"/>
              <a:t>This is our recommendation!</a:t>
            </a:r>
          </a:p>
        </p:txBody>
      </p:sp>
    </p:spTree>
    <p:extLst>
      <p:ext uri="{BB962C8B-B14F-4D97-AF65-F5344CB8AC3E}">
        <p14:creationId xmlns:p14="http://schemas.microsoft.com/office/powerpoint/2010/main" val="404153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245743" y="338631"/>
            <a:ext cx="11294745" cy="65341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2C41B1-39D3-45AC-AEB2-8591CE1DA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3" y="556822"/>
            <a:ext cx="10259577" cy="637187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5CBA0CA-EDB6-43FC-94E4-AC76D8D1B531}"/>
              </a:ext>
            </a:extLst>
          </p:cNvPr>
          <p:cNvSpPr/>
          <p:nvPr/>
        </p:nvSpPr>
        <p:spPr>
          <a:xfrm>
            <a:off x="169682" y="13127"/>
            <a:ext cx="1129474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tabLst>
                <a:tab pos="457200" algn="l"/>
              </a:tabLs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van der Molen HF, Marsili C, Vitali A, Colosio C. </a:t>
            </a:r>
            <a:r>
              <a:rPr lang="en-US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Trends in occupational diseases in the Italian agricultural sector, 2004-2017.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Occup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Environ Med. 2020 May;77(5):340-343.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</a:rPr>
              <a:t>doi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: 10.1136/oemed-2019-106168. </a:t>
            </a:r>
            <a:r>
              <a:rPr lang="it-IT" dirty="0" err="1">
                <a:latin typeface="Arial" panose="020B0604020202020204" pitchFamily="34" charset="0"/>
                <a:ea typeface="Times New Roman" panose="02020603050405020304" pitchFamily="18" charset="0"/>
              </a:rPr>
              <a:t>Epub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 2020 Jan 29.PMID: 31996472 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7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" y="-195803"/>
            <a:ext cx="12328708" cy="71323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chemeClr val="tx1"/>
                </a:solidFill>
              </a:rPr>
              <a:t>Re</a:t>
            </a:r>
            <a:r>
              <a:rPr lang="et-EE" sz="3600" b="1" dirty="0">
                <a:solidFill>
                  <a:schemeClr val="tx1"/>
                </a:solidFill>
              </a:rPr>
              <a:t>ports</a:t>
            </a:r>
            <a:r>
              <a:rPr lang="nl-NL" sz="3600" b="1" dirty="0">
                <a:solidFill>
                  <a:schemeClr val="tx1"/>
                </a:solidFill>
              </a:rPr>
              <a:t> of </a:t>
            </a:r>
            <a:r>
              <a:rPr lang="et-EE" sz="3600" b="1" dirty="0">
                <a:solidFill>
                  <a:schemeClr val="tx1"/>
                </a:solidFill>
              </a:rPr>
              <a:t>OD </a:t>
            </a:r>
            <a:r>
              <a:rPr lang="et-EE" sz="3600" b="1" dirty="0" err="1">
                <a:solidFill>
                  <a:schemeClr val="tx1"/>
                </a:solidFill>
              </a:rPr>
              <a:t>cases</a:t>
            </a:r>
            <a:r>
              <a:rPr lang="et-EE" sz="3600" b="1" dirty="0">
                <a:solidFill>
                  <a:schemeClr val="tx1"/>
                </a:solidFill>
              </a:rPr>
              <a:t> in </a:t>
            </a:r>
            <a:r>
              <a:rPr lang="et-EE" sz="3600" b="1" dirty="0" err="1">
                <a:solidFill>
                  <a:schemeClr val="tx1"/>
                </a:solidFill>
              </a:rPr>
              <a:t>agriculture</a:t>
            </a:r>
            <a:r>
              <a:rPr lang="et-EE" sz="3600" b="1" dirty="0">
                <a:solidFill>
                  <a:schemeClr val="tx1"/>
                </a:solidFill>
              </a:rPr>
              <a:t> </a:t>
            </a:r>
            <a:r>
              <a:rPr lang="nl-NL" sz="3600" b="1" dirty="0">
                <a:solidFill>
                  <a:schemeClr val="tx1"/>
                </a:solidFill>
              </a:rPr>
              <a:t>in </a:t>
            </a:r>
            <a:r>
              <a:rPr lang="et-EE" sz="3600" b="1" dirty="0" err="1">
                <a:solidFill>
                  <a:schemeClr val="tx1"/>
                </a:solidFill>
              </a:rPr>
              <a:t>Italy</a:t>
            </a:r>
            <a:r>
              <a:rPr lang="et-EE" sz="3600" b="1" dirty="0">
                <a:solidFill>
                  <a:schemeClr val="tx1"/>
                </a:solidFill>
              </a:rPr>
              <a:t> (2016-2017</a:t>
            </a:r>
            <a:r>
              <a:rPr lang="et-EE" sz="3200" b="1" dirty="0">
                <a:solidFill>
                  <a:schemeClr val="tx1"/>
                </a:solidFill>
              </a:rPr>
              <a:t>)</a:t>
            </a:r>
            <a:endParaRPr lang="en-US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13870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(n=25 )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Neurodegenerative and neurobehavioral effects (of pesticides) (n=9)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Respiratory Diseases (n=8)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Infectious Diseases (n= 6)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(n=6)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Skeletal Diseases (n=4)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Cardiovascular Diseases (n=2) (60) (71)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related Illnesses (n=2)</a:t>
            </a:r>
          </a:p>
        </p:txBody>
      </p:sp>
    </p:spTree>
    <p:extLst>
      <p:ext uri="{BB962C8B-B14F-4D97-AF65-F5344CB8AC3E}">
        <p14:creationId xmlns:p14="http://schemas.microsoft.com/office/powerpoint/2010/main" val="63795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" y="-195802"/>
            <a:ext cx="12193000" cy="705380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Deliverables of the WG 4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Developing means and indicators for monitoring progress and evaluating impact of interventions in agriculture (</a:t>
            </a:r>
            <a:r>
              <a:rPr lang="et-EE" dirty="0"/>
              <a:t>75%</a:t>
            </a:r>
            <a:r>
              <a:rPr lang="en-US" dirty="0"/>
              <a:t>)</a:t>
            </a:r>
          </a:p>
          <a:p>
            <a:pPr lvl="2"/>
            <a:r>
              <a:rPr lang="et-EE" sz="2200" dirty="0" err="1"/>
              <a:t>Presentation</a:t>
            </a:r>
            <a:r>
              <a:rPr lang="et-EE" sz="2200" dirty="0"/>
              <a:t> of </a:t>
            </a:r>
            <a:r>
              <a:rPr lang="en-US" sz="2200" dirty="0"/>
              <a:t>the trends</a:t>
            </a:r>
            <a:r>
              <a:rPr lang="et-EE" sz="2200" dirty="0"/>
              <a:t> in </a:t>
            </a:r>
            <a:r>
              <a:rPr lang="et-EE" sz="2200" dirty="0" err="1"/>
              <a:t>agriculture</a:t>
            </a:r>
            <a:r>
              <a:rPr lang="et-EE" sz="2200" dirty="0"/>
              <a:t> in </a:t>
            </a:r>
            <a:r>
              <a:rPr lang="et-EE" sz="2200" dirty="0" err="1"/>
              <a:t>the</a:t>
            </a:r>
            <a:r>
              <a:rPr lang="et-EE" sz="2200" dirty="0"/>
              <a:t> </a:t>
            </a:r>
            <a:r>
              <a:rPr lang="et-EE" sz="2200" dirty="0" err="1"/>
              <a:t>past</a:t>
            </a:r>
            <a:r>
              <a:rPr lang="et-EE" sz="2200" dirty="0"/>
              <a:t> 10 </a:t>
            </a:r>
            <a:r>
              <a:rPr lang="et-EE" sz="2200" dirty="0" err="1"/>
              <a:t>years</a:t>
            </a:r>
            <a:r>
              <a:rPr lang="et-EE" sz="2200" dirty="0"/>
              <a:t> (</a:t>
            </a:r>
            <a:r>
              <a:rPr lang="et-EE" sz="2200" dirty="0" err="1"/>
              <a:t>dynamics</a:t>
            </a:r>
            <a:r>
              <a:rPr lang="et-EE" sz="2200" dirty="0"/>
              <a:t> of NFA and FA </a:t>
            </a:r>
            <a:r>
              <a:rPr lang="et-EE" sz="2200" dirty="0" err="1"/>
              <a:t>rates</a:t>
            </a:r>
            <a:r>
              <a:rPr lang="et-EE" sz="2200" dirty="0"/>
              <a:t> </a:t>
            </a:r>
            <a:r>
              <a:rPr lang="et-EE" sz="2200" dirty="0" err="1"/>
              <a:t>by</a:t>
            </a:r>
            <a:r>
              <a:rPr lang="et-EE" sz="2200" dirty="0"/>
              <a:t> </a:t>
            </a:r>
            <a:r>
              <a:rPr lang="et-EE" sz="2200" dirty="0" err="1"/>
              <a:t>the</a:t>
            </a:r>
            <a:r>
              <a:rPr lang="et-EE" sz="2200" dirty="0"/>
              <a:t> </a:t>
            </a:r>
            <a:r>
              <a:rPr lang="et-EE" sz="2200" dirty="0" err="1"/>
              <a:t>sub-sectors</a:t>
            </a:r>
            <a:r>
              <a:rPr lang="et-EE" sz="2200" dirty="0"/>
              <a:t>, </a:t>
            </a:r>
            <a:r>
              <a:rPr lang="et-EE" sz="2200" dirty="0" err="1"/>
              <a:t>years</a:t>
            </a:r>
            <a:r>
              <a:rPr lang="et-EE" sz="2200" dirty="0"/>
              <a:t> and </a:t>
            </a:r>
            <a:r>
              <a:rPr lang="et-EE" sz="2200" dirty="0" err="1"/>
              <a:t>countries</a:t>
            </a:r>
            <a:r>
              <a:rPr lang="et-EE" sz="2200" dirty="0"/>
              <a:t> (</a:t>
            </a:r>
            <a:r>
              <a:rPr lang="et-EE" sz="2200" dirty="0" err="1"/>
              <a:t>age</a:t>
            </a:r>
            <a:r>
              <a:rPr lang="et-EE" sz="2200" dirty="0"/>
              <a:t>, </a:t>
            </a:r>
            <a:r>
              <a:rPr lang="et-EE" sz="2200" dirty="0" err="1"/>
              <a:t>gender</a:t>
            </a:r>
            <a:r>
              <a:rPr lang="et-EE" sz="2200" dirty="0"/>
              <a:t>)</a:t>
            </a:r>
            <a:endParaRPr lang="en-US" sz="2200" dirty="0"/>
          </a:p>
          <a:p>
            <a:pPr lvl="2"/>
            <a:r>
              <a:rPr lang="et-EE" sz="2200" dirty="0" err="1"/>
              <a:t>Literature</a:t>
            </a:r>
            <a:r>
              <a:rPr lang="et-EE" sz="2200" dirty="0"/>
              <a:t> </a:t>
            </a:r>
            <a:r>
              <a:rPr lang="et-EE" sz="2200" dirty="0" err="1"/>
              <a:t>analysis</a:t>
            </a:r>
            <a:r>
              <a:rPr lang="et-EE" sz="2200" dirty="0"/>
              <a:t> OD </a:t>
            </a:r>
            <a:r>
              <a:rPr lang="et-EE" sz="2200" dirty="0" err="1"/>
              <a:t>prevalence</a:t>
            </a:r>
            <a:r>
              <a:rPr lang="et-EE" sz="2200" dirty="0"/>
              <a:t> in </a:t>
            </a:r>
            <a:r>
              <a:rPr lang="et-EE" sz="2200" dirty="0" err="1"/>
              <a:t>agriculture</a:t>
            </a:r>
            <a:r>
              <a:rPr lang="et-EE" sz="2200" dirty="0"/>
              <a:t> </a:t>
            </a:r>
            <a:r>
              <a:rPr lang="et-EE" sz="2200" dirty="0" err="1"/>
              <a:t>based</a:t>
            </a:r>
            <a:r>
              <a:rPr lang="et-EE" sz="2200" dirty="0"/>
              <a:t> on </a:t>
            </a:r>
            <a:r>
              <a:rPr lang="et-EE" sz="2200" dirty="0" err="1"/>
              <a:t>short</a:t>
            </a:r>
            <a:r>
              <a:rPr lang="et-EE" sz="2200" dirty="0"/>
              <a:t> list of </a:t>
            </a:r>
            <a:r>
              <a:rPr lang="et-EE" sz="2200" dirty="0" err="1"/>
              <a:t>classification</a:t>
            </a:r>
            <a:r>
              <a:rPr lang="et-EE" sz="2200" dirty="0"/>
              <a:t> </a:t>
            </a:r>
          </a:p>
          <a:p>
            <a:pPr lvl="2"/>
            <a:r>
              <a:rPr lang="en-US" sz="2200" dirty="0"/>
              <a:t>In order to study the trends it is necessary to have milestones (events of any type, legislation, technical etc.)</a:t>
            </a:r>
            <a:r>
              <a:rPr lang="et-EE" sz="2200" dirty="0"/>
              <a:t>,</a:t>
            </a:r>
            <a:r>
              <a:rPr lang="en-US" sz="2200" dirty="0"/>
              <a:t> </a:t>
            </a:r>
            <a:r>
              <a:rPr lang="et-EE" sz="2200" dirty="0" err="1"/>
              <a:t>the</a:t>
            </a:r>
            <a:r>
              <a:rPr lang="et-EE" sz="2200" dirty="0"/>
              <a:t> </a:t>
            </a:r>
            <a:r>
              <a:rPr lang="et-EE" sz="2200" dirty="0" err="1"/>
              <a:t>background</a:t>
            </a:r>
            <a:r>
              <a:rPr lang="en-US" sz="2200" dirty="0"/>
              <a:t> data </a:t>
            </a:r>
            <a:r>
              <a:rPr lang="et-EE" sz="2200" dirty="0" err="1"/>
              <a:t>incl</a:t>
            </a:r>
            <a:r>
              <a:rPr lang="et-EE" sz="2200" dirty="0"/>
              <a:t> </a:t>
            </a:r>
            <a:r>
              <a:rPr lang="en-US" sz="2200" dirty="0"/>
              <a:t> in</a:t>
            </a:r>
            <a:r>
              <a:rPr lang="et-EE" sz="2200" dirty="0" err="1"/>
              <a:t>surance</a:t>
            </a:r>
            <a:r>
              <a:rPr lang="en-US" sz="2200" dirty="0"/>
              <a:t> of ODs and accidents</a:t>
            </a:r>
          </a:p>
          <a:p>
            <a:pPr lvl="2"/>
            <a:r>
              <a:rPr lang="en-US" sz="2200" dirty="0"/>
              <a:t>This is currently impossible in agriculture in EU  (lack of harmonization, different systems…)</a:t>
            </a:r>
          </a:p>
          <a:p>
            <a:pPr lvl="2"/>
            <a:r>
              <a:rPr lang="en-US" sz="2200" dirty="0"/>
              <a:t>National statistics vs EUROSTAT statistics</a:t>
            </a:r>
          </a:p>
          <a:p>
            <a:pPr lvl="2"/>
            <a:r>
              <a:rPr lang="en-US" sz="2200" dirty="0"/>
              <a:t>Reports addressed without distinction to forestry and fishery</a:t>
            </a:r>
          </a:p>
          <a:p>
            <a:pPr lvl="2"/>
            <a:r>
              <a:rPr lang="en-US" sz="2200" dirty="0"/>
              <a:t>The “Short List of Occupational Diseases” of Eurostat a new reference for developing indicators </a:t>
            </a:r>
          </a:p>
        </p:txBody>
      </p:sp>
    </p:spTree>
    <p:extLst>
      <p:ext uri="{BB962C8B-B14F-4D97-AF65-F5344CB8AC3E}">
        <p14:creationId xmlns:p14="http://schemas.microsoft.com/office/powerpoint/2010/main" val="109824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3">
            <a:extLst>
              <a:ext uri="{FF2B5EF4-FFF2-40B4-BE49-F238E27FC236}">
                <a16:creationId xmlns:a16="http://schemas.microsoft.com/office/drawing/2014/main" id="{A0E6FB86-9062-439A-9AF1-51CF3993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29032"/>
            <a:ext cx="12192000" cy="705322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Deliverables of the WG 4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>
            <a:normAutofit/>
          </a:bodyPr>
          <a:lstStyle/>
          <a:p>
            <a:r>
              <a:rPr lang="et-EE" dirty="0" err="1"/>
              <a:t>To</a:t>
            </a:r>
            <a:r>
              <a:rPr lang="et-EE" dirty="0"/>
              <a:t> </a:t>
            </a:r>
            <a:r>
              <a:rPr lang="en-US" dirty="0"/>
              <a:t>evaluate utility and accuracy of information sources</a:t>
            </a:r>
            <a:r>
              <a:rPr lang="et-EE" dirty="0"/>
              <a:t> and</a:t>
            </a:r>
            <a:r>
              <a:rPr lang="en-US" dirty="0"/>
              <a:t> report to the MC. (90%)</a:t>
            </a:r>
            <a:endParaRPr lang="et-EE" dirty="0"/>
          </a:p>
          <a:p>
            <a:pPr lvl="1"/>
            <a:r>
              <a:rPr lang="et-EE" dirty="0" err="1"/>
              <a:t>Country</a:t>
            </a:r>
            <a:r>
              <a:rPr lang="et-EE" dirty="0"/>
              <a:t> </a:t>
            </a:r>
            <a:r>
              <a:rPr lang="et-EE" dirty="0" err="1"/>
              <a:t>cases</a:t>
            </a:r>
            <a:r>
              <a:rPr lang="et-EE" dirty="0"/>
              <a:t> </a:t>
            </a:r>
            <a:r>
              <a:rPr lang="et-EE" dirty="0" err="1"/>
              <a:t>why</a:t>
            </a:r>
            <a:r>
              <a:rPr lang="et-EE" dirty="0"/>
              <a:t> </a:t>
            </a:r>
            <a:r>
              <a:rPr lang="et-EE" dirty="0" err="1"/>
              <a:t>reporting</a:t>
            </a:r>
            <a:r>
              <a:rPr lang="et-EE" dirty="0"/>
              <a:t> of WA </a:t>
            </a:r>
            <a:r>
              <a:rPr lang="et-EE" dirty="0" err="1"/>
              <a:t>doesn’t</a:t>
            </a:r>
            <a:r>
              <a:rPr lang="et-EE" dirty="0"/>
              <a:t> </a:t>
            </a:r>
            <a:r>
              <a:rPr lang="et-EE" dirty="0" err="1"/>
              <a:t>work</a:t>
            </a:r>
            <a:r>
              <a:rPr lang="et-EE" dirty="0"/>
              <a:t> (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units</a:t>
            </a:r>
            <a:r>
              <a:rPr lang="et-EE" dirty="0"/>
              <a:t> and </a:t>
            </a:r>
            <a:r>
              <a:rPr lang="et-EE" dirty="0" err="1"/>
              <a:t>institutions</a:t>
            </a:r>
            <a:r>
              <a:rPr lang="et-EE" dirty="0"/>
              <a:t> </a:t>
            </a:r>
            <a:r>
              <a:rPr lang="et-EE" dirty="0" err="1"/>
              <a:t>gather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information</a:t>
            </a:r>
            <a:r>
              <a:rPr lang="et-EE" dirty="0"/>
              <a:t>), </a:t>
            </a:r>
          </a:p>
          <a:p>
            <a:pPr lvl="1"/>
            <a:r>
              <a:rPr lang="et-EE" dirty="0" err="1"/>
              <a:t>Huge</a:t>
            </a:r>
            <a:r>
              <a:rPr lang="et-EE" dirty="0"/>
              <a:t> </a:t>
            </a:r>
            <a:r>
              <a:rPr lang="et-EE" dirty="0" err="1"/>
              <a:t>differences</a:t>
            </a:r>
            <a:r>
              <a:rPr lang="et-EE" dirty="0"/>
              <a:t> </a:t>
            </a:r>
            <a:r>
              <a:rPr lang="et-EE" dirty="0" err="1"/>
              <a:t>between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national</a:t>
            </a:r>
            <a:r>
              <a:rPr lang="et-EE" dirty="0"/>
              <a:t> and </a:t>
            </a:r>
            <a:r>
              <a:rPr lang="et-EE" dirty="0" err="1"/>
              <a:t>Eurostat</a:t>
            </a:r>
            <a:r>
              <a:rPr lang="et-EE" dirty="0"/>
              <a:t> </a:t>
            </a:r>
            <a:r>
              <a:rPr lang="et-EE" dirty="0" err="1"/>
              <a:t>data</a:t>
            </a:r>
            <a:r>
              <a:rPr lang="et-EE" dirty="0"/>
              <a:t> (</a:t>
            </a:r>
            <a:r>
              <a:rPr lang="et-EE" dirty="0" err="1"/>
              <a:t>reporting</a:t>
            </a:r>
            <a:r>
              <a:rPr lang="et-EE" dirty="0"/>
              <a:t>?)</a:t>
            </a:r>
          </a:p>
          <a:p>
            <a:pPr lvl="1"/>
            <a:r>
              <a:rPr lang="et-EE" dirty="0" err="1"/>
              <a:t>Survey</a:t>
            </a:r>
            <a:r>
              <a:rPr lang="et-EE" dirty="0"/>
              <a:t> </a:t>
            </a:r>
            <a:r>
              <a:rPr lang="et-EE" dirty="0" err="1"/>
              <a:t>results</a:t>
            </a:r>
            <a:r>
              <a:rPr lang="et-EE" dirty="0"/>
              <a:t> </a:t>
            </a:r>
            <a:r>
              <a:rPr lang="et-EE" dirty="0" err="1"/>
              <a:t>showed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importnce</a:t>
            </a:r>
            <a:r>
              <a:rPr lang="et-EE" dirty="0"/>
              <a:t> of </a:t>
            </a:r>
            <a:r>
              <a:rPr lang="et-EE" dirty="0" err="1"/>
              <a:t>insurance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: no </a:t>
            </a:r>
            <a:r>
              <a:rPr lang="et-EE" dirty="0" err="1"/>
              <a:t>insurance</a:t>
            </a:r>
            <a:r>
              <a:rPr lang="et-EE" dirty="0"/>
              <a:t>, </a:t>
            </a:r>
            <a:r>
              <a:rPr lang="et-EE" dirty="0" err="1"/>
              <a:t>low</a:t>
            </a:r>
            <a:r>
              <a:rPr lang="et-EE" dirty="0"/>
              <a:t> </a:t>
            </a:r>
            <a:r>
              <a:rPr lang="et-EE" dirty="0" err="1"/>
              <a:t>accident</a:t>
            </a:r>
            <a:r>
              <a:rPr lang="et-EE" dirty="0"/>
              <a:t> </a:t>
            </a:r>
            <a:r>
              <a:rPr lang="et-EE" dirty="0" err="1"/>
              <a:t>rate</a:t>
            </a:r>
            <a:r>
              <a:rPr lang="et-EE" dirty="0"/>
              <a:t> </a:t>
            </a:r>
            <a:r>
              <a:rPr lang="et-EE" dirty="0" err="1"/>
              <a:t>reported</a:t>
            </a:r>
            <a:r>
              <a:rPr lang="et-EE" dirty="0"/>
              <a:t>. </a:t>
            </a:r>
            <a:r>
              <a:rPr lang="et-EE" dirty="0" err="1"/>
              <a:t>Lack</a:t>
            </a:r>
            <a:r>
              <a:rPr lang="et-EE" dirty="0"/>
              <a:t> of </a:t>
            </a:r>
            <a:r>
              <a:rPr lang="et-EE" dirty="0" err="1"/>
              <a:t>accurate</a:t>
            </a:r>
            <a:r>
              <a:rPr lang="et-EE" dirty="0"/>
              <a:t> </a:t>
            </a:r>
            <a:r>
              <a:rPr lang="et-EE" dirty="0" err="1"/>
              <a:t>insurance</a:t>
            </a:r>
            <a:r>
              <a:rPr lang="et-EE" dirty="0"/>
              <a:t> </a:t>
            </a:r>
            <a:r>
              <a:rPr lang="et-EE" dirty="0" err="1"/>
              <a:t>systems</a:t>
            </a:r>
            <a:r>
              <a:rPr lang="et-EE" dirty="0"/>
              <a:t>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lots</a:t>
            </a:r>
            <a:r>
              <a:rPr lang="et-EE" dirty="0"/>
              <a:t> of </a:t>
            </a:r>
            <a:r>
              <a:rPr lang="et-EE" dirty="0" err="1"/>
              <a:t>countries</a:t>
            </a:r>
            <a:r>
              <a:rPr lang="et-EE" dirty="0"/>
              <a:t>.</a:t>
            </a:r>
          </a:p>
          <a:p>
            <a:pPr lvl="1"/>
            <a:r>
              <a:rPr lang="et-EE" dirty="0" err="1"/>
              <a:t>Changes</a:t>
            </a:r>
            <a:r>
              <a:rPr lang="et-EE" dirty="0"/>
              <a:t> in </a:t>
            </a:r>
            <a:r>
              <a:rPr lang="et-EE" dirty="0" err="1"/>
              <a:t>classification</a:t>
            </a:r>
            <a:r>
              <a:rPr lang="et-EE" dirty="0"/>
              <a:t> in </a:t>
            </a:r>
            <a:r>
              <a:rPr lang="et-EE" dirty="0" err="1"/>
              <a:t>economic</a:t>
            </a:r>
            <a:r>
              <a:rPr lang="et-EE" dirty="0"/>
              <a:t> </a:t>
            </a:r>
            <a:r>
              <a:rPr lang="et-EE" dirty="0" err="1"/>
              <a:t>sectors</a:t>
            </a:r>
            <a:r>
              <a:rPr lang="et-EE" dirty="0"/>
              <a:t> in </a:t>
            </a:r>
            <a:r>
              <a:rPr lang="et-EE" dirty="0" err="1"/>
              <a:t>Eurostat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years</a:t>
            </a:r>
            <a:r>
              <a:rPr lang="et-EE" dirty="0"/>
              <a:t> </a:t>
            </a:r>
            <a:r>
              <a:rPr lang="et-EE" dirty="0" err="1"/>
              <a:t>doesn’t</a:t>
            </a:r>
            <a:r>
              <a:rPr lang="et-EE" dirty="0"/>
              <a:t> </a:t>
            </a:r>
            <a:r>
              <a:rPr lang="et-EE" dirty="0" err="1"/>
              <a:t>allow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compare</a:t>
            </a:r>
            <a:r>
              <a:rPr lang="et-EE" dirty="0"/>
              <a:t> </a:t>
            </a:r>
            <a:r>
              <a:rPr lang="et-EE" dirty="0" err="1"/>
              <a:t>longer</a:t>
            </a:r>
            <a:r>
              <a:rPr lang="et-EE" dirty="0"/>
              <a:t> </a:t>
            </a:r>
            <a:r>
              <a:rPr lang="et-EE" dirty="0" err="1"/>
              <a:t>trends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sub-sector</a:t>
            </a:r>
            <a:r>
              <a:rPr lang="et-EE" dirty="0"/>
              <a:t>, </a:t>
            </a:r>
            <a:r>
              <a:rPr lang="et-EE" dirty="0" err="1"/>
              <a:t>country</a:t>
            </a:r>
            <a:r>
              <a:rPr lang="et-EE" dirty="0"/>
              <a:t>, </a:t>
            </a:r>
            <a:r>
              <a:rPr lang="et-EE" dirty="0" err="1"/>
              <a:t>age</a:t>
            </a:r>
            <a:r>
              <a:rPr lang="et-EE" dirty="0"/>
              <a:t>, </a:t>
            </a:r>
            <a:r>
              <a:rPr lang="et-EE" dirty="0" err="1"/>
              <a:t>gender</a:t>
            </a:r>
            <a:r>
              <a:rPr lang="et-EE" dirty="0"/>
              <a:t> </a:t>
            </a:r>
            <a:r>
              <a:rPr lang="et-EE" dirty="0" err="1"/>
              <a:t>ect</a:t>
            </a:r>
            <a:r>
              <a:rPr lang="et-EE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23810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2249</Words>
  <Application>Microsoft Office PowerPoint</Application>
  <PresentationFormat>Laajakuva</PresentationFormat>
  <Paragraphs>116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Symbol</vt:lpstr>
      <vt:lpstr>Times New Roman</vt:lpstr>
      <vt:lpstr>Thème Office</vt:lpstr>
      <vt:lpstr>WG 4: Final Report</vt:lpstr>
      <vt:lpstr>Objectives of the WG4</vt:lpstr>
      <vt:lpstr>Assessment of the Results Objectives (1)</vt:lpstr>
      <vt:lpstr>Objectives of the WG4 Objectives (2)</vt:lpstr>
      <vt:lpstr>Objectives of the WP Objectives (3)</vt:lpstr>
      <vt:lpstr>PowerPoint-esitys</vt:lpstr>
      <vt:lpstr>Reports of OD cases in agriculture in Italy (2016-2017)</vt:lpstr>
      <vt:lpstr>Deliverables of the WG 4</vt:lpstr>
      <vt:lpstr>Deliverables of the WG 4</vt:lpstr>
      <vt:lpstr>Deliverables of the WG 4</vt:lpstr>
      <vt:lpstr>First results of the systematic reviews</vt:lpstr>
      <vt:lpstr>Conclusions</vt:lpstr>
      <vt:lpstr>Recommendations</vt:lpstr>
      <vt:lpstr>WG4: Publications</vt:lpstr>
      <vt:lpstr>Conference abstracts and oral presentations (cont)</vt:lpstr>
      <vt:lpstr>PowerPoint-esitys</vt:lpstr>
      <vt:lpstr>PowerPoint-esitys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Berthet Aurelie</dc:creator>
  <cp:lastModifiedBy>Leppälä Jarkko (LUKE)</cp:lastModifiedBy>
  <cp:revision>65</cp:revision>
  <dcterms:created xsi:type="dcterms:W3CDTF">2021-07-06T07:45:56Z</dcterms:created>
  <dcterms:modified xsi:type="dcterms:W3CDTF">2021-09-30T13:24:33Z</dcterms:modified>
</cp:coreProperties>
</file>