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17"/>
  </p:notesMasterIdLst>
  <p:sldIdLst>
    <p:sldId id="313" r:id="rId2"/>
    <p:sldId id="314" r:id="rId3"/>
    <p:sldId id="315" r:id="rId4"/>
    <p:sldId id="318" r:id="rId5"/>
    <p:sldId id="319" r:id="rId6"/>
    <p:sldId id="334" r:id="rId7"/>
    <p:sldId id="320" r:id="rId8"/>
    <p:sldId id="321" r:id="rId9"/>
    <p:sldId id="322" r:id="rId10"/>
    <p:sldId id="336" r:id="rId11"/>
    <p:sldId id="338" r:id="rId12"/>
    <p:sldId id="325" r:id="rId13"/>
    <p:sldId id="330" r:id="rId14"/>
    <p:sldId id="331" r:id="rId15"/>
    <p:sldId id="332" r:id="rId16"/>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6" autoAdjust="0"/>
    <p:restoredTop sz="99433" autoAdjust="0"/>
  </p:normalViewPr>
  <p:slideViewPr>
    <p:cSldViewPr>
      <p:cViewPr varScale="1">
        <p:scale>
          <a:sx n="83" d="100"/>
          <a:sy n="83" d="100"/>
        </p:scale>
        <p:origin x="696" y="5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B858321-3382-46CD-B8C3-247C4739F4CA}" type="datetimeFigureOut">
              <a:rPr lang="en-GB" smtClean="0"/>
              <a:t>30/09/2021</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51DDAA4D-015A-4578-8FC7-F80B5E601C13}" type="slidenum">
              <a:rPr lang="en-GB" smtClean="0"/>
              <a:t>‹#›</a:t>
            </a:fld>
            <a:endParaRPr lang="en-GB"/>
          </a:p>
        </p:txBody>
      </p:sp>
    </p:spTree>
    <p:extLst>
      <p:ext uri="{BB962C8B-B14F-4D97-AF65-F5344CB8AC3E}">
        <p14:creationId xmlns:p14="http://schemas.microsoft.com/office/powerpoint/2010/main" val="413988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file://localhost/Volumes/XRAID/Equipo%20Rojo/EU-OSHA/18-0115%20PPT%20templates%20update/PNG/PORTADA-PREVENTION.png"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file://localhost/Volumes/XRAID/Equipo%20Rojo/EU-OSHA/18-0115%20PPT%20templates%20update/PNG/imagen-portada-PREVENTION-1.png"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PORTADA-PREVENTION.png"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file://localhost/Volumes/XRAID/Equipo%20Rojo/EU-OSHA/18-0115%20PPT%20templates%20update/PNG/imagen-portada-PREVENTION-2.png" TargetMode="External"/><Relationship Id="rId3" Type="http://schemas.openxmlformats.org/officeDocument/2006/relationships/image" Target="file://localhost/Volumes/XRAID/Equipo%20Rojo/EU-OSHA/18-0115%20PPT%20templates%20update/PNG/PORTADA-PREVENTION.png" TargetMode="External"/><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g"/><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file://localhost/Volumes/XRAID/Equipo%20Rojo/EU-OSHA/18-0115%20PPT%20templates%20update/PNG/PORTADA-PREVENTION.png" TargetMode="External"/><Relationship Id="rId7" Type="http://schemas.openxmlformats.org/officeDocument/2006/relationships/image" Target="file://localhost/Volumes/XRAID/Equipo%20Rojo/EU-OSHA/18-0115%20PPT%20templates%20update/PNG/imagen-portada-PREVENTION-3.pn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1" name="PORTADA-PREVENTION.png" descr="/Volumes/XRAID/Equipo Rojo/EU-OSHA/18-0115 PPT templates update/PNG/PORTADA-PREVENTION.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4" y="0"/>
            <a:ext cx="9141291" cy="5144400"/>
          </a:xfrm>
          <a:prstGeom prst="rect">
            <a:avLst/>
          </a:prstGeom>
        </p:spPr>
      </p:pic>
      <p:pic>
        <p:nvPicPr>
          <p:cNvPr id="12" name="imagen-portada-PREVENTION-1.png" descr="/Volumes/XRAID/Equipo Rojo/EU-OSHA/18-0115 PPT templates update/PNG/imagen-portada-PREVENTION-1.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0" y="0"/>
            <a:ext cx="9144000" cy="25542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5" y="4816802"/>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15" name="Bild 2" descr="111004_EU-OSHA_PPT_Corporate logo.png"/>
          <p:cNvPicPr>
            <a:picLocks noChangeAspect="1"/>
          </p:cNvPicPr>
          <p:nvPr/>
        </p:nvPicPr>
        <p:blipFill>
          <a:blip r:embed="rId6" cstate="print"/>
          <a:srcRect/>
          <a:stretch>
            <a:fillRect/>
          </a:stretch>
        </p:blipFill>
        <p:spPr bwMode="auto">
          <a:xfrm>
            <a:off x="444505" y="4131470"/>
            <a:ext cx="959147" cy="542925"/>
          </a:xfrm>
          <a:prstGeom prst="rect">
            <a:avLst/>
          </a:prstGeom>
          <a:noFill/>
          <a:ln w="9525">
            <a:noFill/>
            <a:miter lim="800000"/>
            <a:headEnd/>
            <a:tailEnd/>
          </a:ln>
        </p:spPr>
      </p:pic>
      <p:pic>
        <p:nvPicPr>
          <p:cNvPr id="16" name="Bild 4" descr="111004_EU-OSHA_PPT_EU logo.png"/>
          <p:cNvPicPr>
            <a:picLocks noChangeAspect="1"/>
          </p:cNvPicPr>
          <p:nvPr/>
        </p:nvPicPr>
        <p:blipFill>
          <a:blip r:embed="rId7" cstate="print"/>
          <a:srcRect/>
          <a:stretch>
            <a:fillRect/>
          </a:stretch>
        </p:blipFill>
        <p:spPr bwMode="auto">
          <a:xfrm>
            <a:off x="7723913" y="4431508"/>
            <a:ext cx="372491" cy="242888"/>
          </a:xfrm>
          <a:prstGeom prst="rect">
            <a:avLst/>
          </a:prstGeom>
          <a:noFill/>
          <a:ln w="9525">
            <a:noFill/>
            <a:miter lim="800000"/>
            <a:headEnd/>
            <a:tailEnd/>
          </a:ln>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426242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US"/>
              <a:t>Click to edit Master title style</a:t>
            </a:r>
            <a:endParaRPr lang="en-US" dirty="0"/>
          </a:p>
        </p:txBody>
      </p:sp>
      <p:sp>
        <p:nvSpPr>
          <p:cNvPr id="3" name="Content Placeholder 2"/>
          <p:cNvSpPr>
            <a:spLocks noGrp="1"/>
          </p:cNvSpPr>
          <p:nvPr>
            <p:ph idx="1"/>
          </p:nvPr>
        </p:nvSpPr>
        <p:spPr>
          <a:xfrm>
            <a:off x="3690005"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31593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US"/>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US"/>
              <a:t>Click icon to add picture</a:t>
            </a:r>
            <a:endParaRPr lang="en-US" dirty="0"/>
          </a:p>
        </p:txBody>
      </p:sp>
    </p:spTree>
    <p:extLst>
      <p:ext uri="{BB962C8B-B14F-4D97-AF65-F5344CB8AC3E}">
        <p14:creationId xmlns:p14="http://schemas.microsoft.com/office/powerpoint/2010/main" val="104688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8085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7240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7707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963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US"/>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11" name="PORTADA-PREVENTION.png" descr="/Volumes/XRAID/Equipo Rojo/EU-OSHA/18-0115 PPT templates update/PNG/PORTADA-PREVENTION.png"/>
          <p:cNvPicPr>
            <a:picLocks/>
          </p:cNvPicPr>
          <p:nvPr userDrawn="1"/>
        </p:nvPicPr>
        <p:blipFill>
          <a:blip r:embed="rId2" r:link="rId3">
            <a:extLst>
              <a:ext uri="{28A0092B-C50C-407E-A947-70E740481C1C}">
                <a14:useLocalDpi xmlns:a14="http://schemas.microsoft.com/office/drawing/2010/main" val="0"/>
              </a:ext>
            </a:extLst>
          </a:blip>
          <a:stretch>
            <a:fillRect/>
          </a:stretch>
        </p:blipFill>
        <p:spPr>
          <a:xfrm>
            <a:off x="4" y="0"/>
            <a:ext cx="9141291" cy="5144400"/>
          </a:xfrm>
          <a:prstGeom prst="rect">
            <a:avLst/>
          </a:prstGeom>
        </p:spPr>
      </p:pic>
      <p:pic>
        <p:nvPicPr>
          <p:cNvPr id="12" name="Bild 2" descr="111004_EU-OSHA_PPT_Corporate logo.png"/>
          <p:cNvPicPr>
            <a:picLocks noChangeAspect="1"/>
          </p:cNvPicPr>
          <p:nvPr userDrawn="1"/>
        </p:nvPicPr>
        <p:blipFill>
          <a:blip r:embed="rId4" cstate="print"/>
          <a:srcRect/>
          <a:stretch>
            <a:fillRect/>
          </a:stretch>
        </p:blipFill>
        <p:spPr bwMode="auto">
          <a:xfrm>
            <a:off x="444505" y="4131470"/>
            <a:ext cx="959147" cy="542925"/>
          </a:xfrm>
          <a:prstGeom prst="rect">
            <a:avLst/>
          </a:prstGeom>
          <a:noFill/>
          <a:ln w="9525">
            <a:noFill/>
            <a:miter lim="800000"/>
            <a:headEnd/>
            <a:tailEnd/>
          </a:ln>
        </p:spPr>
      </p:pic>
      <p:pic>
        <p:nvPicPr>
          <p:cNvPr id="13" name="Bild 4" descr="111004_EU-OSHA_PPT_EU logo.png"/>
          <p:cNvPicPr>
            <a:picLocks noChangeAspect="1"/>
          </p:cNvPicPr>
          <p:nvPr userDrawn="1"/>
        </p:nvPicPr>
        <p:blipFill>
          <a:blip r:embed="rId5" cstate="print"/>
          <a:srcRect/>
          <a:stretch>
            <a:fillRect/>
          </a:stretch>
        </p:blipFill>
        <p:spPr bwMode="auto">
          <a:xfrm>
            <a:off x="7723913" y="4431508"/>
            <a:ext cx="372491" cy="242888"/>
          </a:xfrm>
          <a:prstGeom prst="rect">
            <a:avLst/>
          </a:prstGeom>
          <a:noFill/>
          <a:ln w="9525">
            <a:noFill/>
            <a:miter lim="800000"/>
            <a:headEnd/>
            <a:tailEnd/>
          </a:ln>
        </p:spPr>
      </p:pic>
      <p:sp>
        <p:nvSpPr>
          <p:cNvPr id="14" name="Textplatzhalter 2"/>
          <p:cNvSpPr txBox="1">
            <a:spLocks/>
          </p:cNvSpPr>
          <p:nvPr userDrawn="1"/>
        </p:nvSpPr>
        <p:spPr>
          <a:xfrm>
            <a:off x="450855" y="4816802"/>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spTree>
    <p:extLst>
      <p:ext uri="{BB962C8B-B14F-4D97-AF65-F5344CB8AC3E}">
        <p14:creationId xmlns:p14="http://schemas.microsoft.com/office/powerpoint/2010/main" val="357183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mage 2 Title Slide">
    <p:spTree>
      <p:nvGrpSpPr>
        <p:cNvPr id="1" name=""/>
        <p:cNvGrpSpPr/>
        <p:nvPr/>
      </p:nvGrpSpPr>
      <p:grpSpPr>
        <a:xfrm>
          <a:off x="0" y="0"/>
          <a:ext cx="0" cy="0"/>
          <a:chOff x="0" y="0"/>
          <a:chExt cx="0" cy="0"/>
        </a:xfrm>
      </p:grpSpPr>
      <p:pic>
        <p:nvPicPr>
          <p:cNvPr id="13" name="PORTADA-PREVENTION.png" descr="/Volumes/XRAID/Equipo Rojo/EU-OSHA/18-0115 PPT templates update/PNG/PORTADA-PREVENTION.png"/>
          <p:cNvPicPr>
            <a:picLocks/>
          </p:cNvPicPr>
          <p:nvPr userDrawn="1"/>
        </p:nvPicPr>
        <p:blipFill>
          <a:blip r:embed="rId2" r:link="rId3">
            <a:extLst>
              <a:ext uri="{28A0092B-C50C-407E-A947-70E740481C1C}">
                <a14:useLocalDpi xmlns:a14="http://schemas.microsoft.com/office/drawing/2010/main" val="0"/>
              </a:ext>
            </a:extLst>
          </a:blip>
          <a:stretch>
            <a:fillRect/>
          </a:stretch>
        </p:blipFill>
        <p:spPr>
          <a:xfrm>
            <a:off x="4" y="0"/>
            <a:ext cx="9141291"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a:t>Click to edit Master title style</a:t>
            </a:r>
            <a:endParaRPr lang="en-US" dirty="0"/>
          </a:p>
        </p:txBody>
      </p:sp>
      <p:sp>
        <p:nvSpPr>
          <p:cNvPr id="3" name="Text Placeholder 2"/>
          <p:cNvSpPr>
            <a:spLocks noGrp="1"/>
          </p:cNvSpPr>
          <p:nvPr>
            <p:ph type="body" idx="1"/>
          </p:nvPr>
        </p:nvSpPr>
        <p:spPr>
          <a:xfrm>
            <a:off x="450000" y="3469500"/>
            <a:ext cx="7646400" cy="507600"/>
          </a:xfrm>
        </p:spPr>
        <p:txBody>
          <a:bodyPr lIns="0" tIns="0" rIns="0" bIns="0" anchor="t">
            <a:normAutofit/>
          </a:bodyPr>
          <a:lstStyle>
            <a:lvl1pPr marL="0" indent="0" algn="l">
              <a:buNone/>
              <a:defRPr sz="135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
            <a:ext cx="9144000" cy="2550319"/>
          </a:xfrm>
          <a:prstGeom prst="rect">
            <a:avLst/>
          </a:prstGeom>
        </p:spPr>
      </p:pic>
      <p:pic>
        <p:nvPicPr>
          <p:cNvPr id="15" name="Bild 2" descr="111004_EU-OSHA_PPT_Corporate logo.png"/>
          <p:cNvPicPr>
            <a:picLocks noChangeAspect="1"/>
          </p:cNvPicPr>
          <p:nvPr/>
        </p:nvPicPr>
        <p:blipFill>
          <a:blip r:embed="rId5" cstate="print"/>
          <a:srcRect/>
          <a:stretch>
            <a:fillRect/>
          </a:stretch>
        </p:blipFill>
        <p:spPr bwMode="auto">
          <a:xfrm>
            <a:off x="444505" y="4131470"/>
            <a:ext cx="959147" cy="542925"/>
          </a:xfrm>
          <a:prstGeom prst="rect">
            <a:avLst/>
          </a:prstGeom>
          <a:noFill/>
          <a:ln w="9525">
            <a:noFill/>
            <a:miter lim="800000"/>
            <a:headEnd/>
            <a:tailEnd/>
          </a:ln>
        </p:spPr>
      </p:pic>
      <p:pic>
        <p:nvPicPr>
          <p:cNvPr id="16" name="Bild 4" descr="111004_EU-OSHA_PPT_EU logo.png"/>
          <p:cNvPicPr>
            <a:picLocks noChangeAspect="1"/>
          </p:cNvPicPr>
          <p:nvPr/>
        </p:nvPicPr>
        <p:blipFill>
          <a:blip r:embed="rId6" cstate="print"/>
          <a:srcRect/>
          <a:stretch>
            <a:fillRect/>
          </a:stretch>
        </p:blipFill>
        <p:spPr bwMode="auto">
          <a:xfrm>
            <a:off x="7723913" y="4431508"/>
            <a:ext cx="372491" cy="242888"/>
          </a:xfrm>
          <a:prstGeom prst="rect">
            <a:avLst/>
          </a:prstGeom>
          <a:noFill/>
          <a:ln w="9525">
            <a:noFill/>
            <a:miter lim="800000"/>
            <a:headEnd/>
            <a:tailEnd/>
          </a:ln>
        </p:spPr>
      </p:pic>
      <p:pic>
        <p:nvPicPr>
          <p:cNvPr id="18" name="imagen-portada-PREVENTION-2.png" descr="/Volumes/XRAID/Equipo Rojo/EU-OSHA/18-0115 PPT templates update/PNG/imagen-portada-PREVENTION-2.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0" y="0"/>
            <a:ext cx="9144000" cy="2554224"/>
          </a:xfrm>
          <a:prstGeom prst="rect">
            <a:avLst/>
          </a:prstGeom>
        </p:spPr>
      </p:pic>
      <p:sp>
        <p:nvSpPr>
          <p:cNvPr id="19" name="Textplatzhalter 2"/>
          <p:cNvSpPr txBox="1">
            <a:spLocks/>
          </p:cNvSpPr>
          <p:nvPr userDrawn="1"/>
        </p:nvSpPr>
        <p:spPr>
          <a:xfrm>
            <a:off x="450855" y="4816802"/>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192012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mage 3 Title Slide">
    <p:spTree>
      <p:nvGrpSpPr>
        <p:cNvPr id="1" name=""/>
        <p:cNvGrpSpPr/>
        <p:nvPr/>
      </p:nvGrpSpPr>
      <p:grpSpPr>
        <a:xfrm>
          <a:off x="0" y="0"/>
          <a:ext cx="0" cy="0"/>
          <a:chOff x="0" y="0"/>
          <a:chExt cx="0" cy="0"/>
        </a:xfrm>
      </p:grpSpPr>
      <p:pic>
        <p:nvPicPr>
          <p:cNvPr id="11" name="PORTADA-PREVENTION.png" descr="/Volumes/XRAID/Equipo Rojo/EU-OSHA/18-0115 PPT templates update/PNG/PORTADA-PREVENTION.png"/>
          <p:cNvPicPr>
            <a:picLocks/>
          </p:cNvPicPr>
          <p:nvPr userDrawn="1"/>
        </p:nvPicPr>
        <p:blipFill>
          <a:blip r:embed="rId2" r:link="rId3">
            <a:extLst>
              <a:ext uri="{28A0092B-C50C-407E-A947-70E740481C1C}">
                <a14:useLocalDpi xmlns:a14="http://schemas.microsoft.com/office/drawing/2010/main" val="0"/>
              </a:ext>
            </a:extLst>
          </a:blip>
          <a:stretch>
            <a:fillRect/>
          </a:stretch>
        </p:blipFill>
        <p:spPr>
          <a:xfrm>
            <a:off x="4" y="0"/>
            <a:ext cx="9141291"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a:t>Click to edit Master title style</a:t>
            </a:r>
            <a:endParaRPr lang="en-US" dirty="0"/>
          </a:p>
        </p:txBody>
      </p:sp>
      <p:sp>
        <p:nvSpPr>
          <p:cNvPr id="3" name="Text Placeholder 2"/>
          <p:cNvSpPr>
            <a:spLocks noGrp="1"/>
          </p:cNvSpPr>
          <p:nvPr>
            <p:ph type="body" idx="1"/>
          </p:nvPr>
        </p:nvSpPr>
        <p:spPr>
          <a:xfrm>
            <a:off x="450000" y="3469500"/>
            <a:ext cx="7646400" cy="507600"/>
          </a:xfrm>
        </p:spPr>
        <p:txBody>
          <a:bodyPr lIns="0" tIns="0" rIns="0" bIns="0" anchor="t">
            <a:normAutofit/>
          </a:bodyPr>
          <a:lstStyle>
            <a:lvl1pPr marL="0" indent="0" algn="l">
              <a:buNone/>
              <a:defRPr sz="135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15" name="Bild 2" descr="111004_EU-OSHA_PPT_Corporate logo.png"/>
          <p:cNvPicPr>
            <a:picLocks noChangeAspect="1"/>
          </p:cNvPicPr>
          <p:nvPr/>
        </p:nvPicPr>
        <p:blipFill>
          <a:blip r:embed="rId4" cstate="print"/>
          <a:srcRect/>
          <a:stretch>
            <a:fillRect/>
          </a:stretch>
        </p:blipFill>
        <p:spPr bwMode="auto">
          <a:xfrm>
            <a:off x="444505" y="4131470"/>
            <a:ext cx="959147" cy="542925"/>
          </a:xfrm>
          <a:prstGeom prst="rect">
            <a:avLst/>
          </a:prstGeom>
          <a:noFill/>
          <a:ln w="9525">
            <a:noFill/>
            <a:miter lim="800000"/>
            <a:headEnd/>
            <a:tailEnd/>
          </a:ln>
        </p:spPr>
      </p:pic>
      <p:pic>
        <p:nvPicPr>
          <p:cNvPr id="16" name="Bild 4" descr="111004_EU-OSHA_PPT_EU logo.png"/>
          <p:cNvPicPr>
            <a:picLocks noChangeAspect="1"/>
          </p:cNvPicPr>
          <p:nvPr/>
        </p:nvPicPr>
        <p:blipFill>
          <a:blip r:embed="rId5" cstate="print"/>
          <a:srcRect/>
          <a:stretch>
            <a:fillRect/>
          </a:stretch>
        </p:blipFill>
        <p:spPr bwMode="auto">
          <a:xfrm>
            <a:off x="7723913" y="4431508"/>
            <a:ext cx="372491" cy="242888"/>
          </a:xfrm>
          <a:prstGeom prst="rect">
            <a:avLst/>
          </a:prstGeom>
          <a:noFill/>
          <a:ln w="9525">
            <a:noFill/>
            <a:miter lim="800000"/>
            <a:headEnd/>
            <a:tailEnd/>
          </a:ln>
        </p:spPr>
      </p:pic>
      <p:pic>
        <p:nvPicPr>
          <p:cNvPr id="18" name="imagen-portada-PREVENTION-3.png" descr="/Volumes/XRAID/Equipo Rojo/EU-OSHA/18-0115 PPT templates update/PNG/imagen-portada-PREVENTION-3.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0" y="0"/>
            <a:ext cx="9144000" cy="2554224"/>
          </a:xfrm>
          <a:prstGeom prst="rect">
            <a:avLst/>
          </a:prstGeom>
        </p:spPr>
      </p:pic>
      <p:sp>
        <p:nvSpPr>
          <p:cNvPr id="13" name="Textplatzhalter 2"/>
          <p:cNvSpPr txBox="1">
            <a:spLocks/>
          </p:cNvSpPr>
          <p:nvPr userDrawn="1"/>
        </p:nvSpPr>
        <p:spPr>
          <a:xfrm>
            <a:off x="450855" y="4816802"/>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27480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704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072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280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41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localhost/Volumes/XRAID/Equipo%20Rojo/EU-OSHA/18-0115%20PPT%20templates%20update/PNG/FONDO-PATRON-PREVENTION.png"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FONDO-PATRON-PREVENTION.png" descr="/Volumes/XRAID/Equipo Rojo/EU-OSHA/18-0115 PPT templates update/PNG/FONDO-PATRON-PREVENTION.png"/>
          <p:cNvPicPr>
            <a:picLocks/>
          </p:cNvPicPr>
          <p:nvPr/>
        </p:nvPicPr>
        <p:blipFill>
          <a:blip r:embed="rId16" r:link="rId17">
            <a:extLst>
              <a:ext uri="{28A0092B-C50C-407E-A947-70E740481C1C}">
                <a14:useLocalDpi xmlns:a14="http://schemas.microsoft.com/office/drawing/2010/main" val="0"/>
              </a:ext>
            </a:extLst>
          </a:blip>
          <a:stretch>
            <a:fillRect/>
          </a:stretch>
        </p:blipFill>
        <p:spPr>
          <a:xfrm>
            <a:off x="4" y="0"/>
            <a:ext cx="9141291" cy="5144400"/>
          </a:xfrm>
          <a:prstGeom prst="rect">
            <a:avLst/>
          </a:prstGeom>
        </p:spPr>
      </p:pic>
      <p:sp>
        <p:nvSpPr>
          <p:cNvPr id="2" name="Title Placeholder 1"/>
          <p:cNvSpPr>
            <a:spLocks noGrp="1"/>
          </p:cNvSpPr>
          <p:nvPr>
            <p:ph type="title"/>
          </p:nvPr>
        </p:nvSpPr>
        <p:spPr>
          <a:xfrm>
            <a:off x="450005" y="135000"/>
            <a:ext cx="7559873" cy="3672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Bild 3" descr="111004_EU-OSHA_PPT_Corporate logo_inner slide.png"/>
          <p:cNvPicPr>
            <a:picLocks noChangeAspect="1"/>
          </p:cNvPicPr>
          <p:nvPr/>
        </p:nvPicPr>
        <p:blipFill>
          <a:blip r:embed="rId18" cstate="print"/>
          <a:srcRect/>
          <a:stretch>
            <a:fillRect/>
          </a:stretch>
        </p:blipFill>
        <p:spPr bwMode="auto">
          <a:xfrm>
            <a:off x="442917" y="4705352"/>
            <a:ext cx="783761" cy="233363"/>
          </a:xfrm>
          <a:prstGeom prst="rect">
            <a:avLst/>
          </a:prstGeom>
          <a:noFill/>
          <a:ln w="9525">
            <a:noFill/>
            <a:miter lim="800000"/>
            <a:headEnd/>
            <a:tailEnd/>
          </a:ln>
        </p:spPr>
      </p:pic>
      <p:sp>
        <p:nvSpPr>
          <p:cNvPr id="6" name="Rectangle 11"/>
          <p:cNvSpPr>
            <a:spLocks noChangeArrowheads="1"/>
          </p:cNvSpPr>
          <p:nvPr/>
        </p:nvSpPr>
        <p:spPr bwMode="auto">
          <a:xfrm>
            <a:off x="2268543" y="4857753"/>
            <a:ext cx="5830887" cy="78581"/>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en-GB" sz="675" b="1" noProof="0" dirty="0">
                <a:solidFill>
                  <a:schemeClr val="tx2"/>
                </a:solidFill>
                <a:latin typeface="Arial" charset="0"/>
                <a:ea typeface="ＭＳ Ｐゴシック" charset="-128"/>
                <a:cs typeface="ＭＳ Ｐゴシック" charset="-128"/>
              </a:rPr>
              <a:t>http://osha.europa.eu</a:t>
            </a:r>
          </a:p>
        </p:txBody>
      </p:sp>
      <p:sp>
        <p:nvSpPr>
          <p:cNvPr id="7" name="Slide Number Placeholder 9"/>
          <p:cNvSpPr txBox="1">
            <a:spLocks/>
          </p:cNvSpPr>
          <p:nvPr/>
        </p:nvSpPr>
        <p:spPr>
          <a:xfrm>
            <a:off x="8534024" y="4879662"/>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Tree>
    <p:extLst>
      <p:ext uri="{BB962C8B-B14F-4D97-AF65-F5344CB8AC3E}">
        <p14:creationId xmlns:p14="http://schemas.microsoft.com/office/powerpoint/2010/main" val="276927646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995686"/>
            <a:ext cx="6858000" cy="701278"/>
          </a:xfrm>
        </p:spPr>
        <p:txBody>
          <a:bodyPr>
            <a:noAutofit/>
          </a:bodyPr>
          <a:lstStyle/>
          <a:p>
            <a:br>
              <a:rPr lang="en-GB" sz="3600" dirty="0">
                <a:solidFill>
                  <a:srgbClr val="92D050"/>
                </a:solidFill>
              </a:rPr>
            </a:br>
            <a:br>
              <a:rPr lang="en-GB" sz="3600" dirty="0">
                <a:solidFill>
                  <a:srgbClr val="92D050"/>
                </a:solidFill>
              </a:rPr>
            </a:br>
            <a:br>
              <a:rPr lang="en-GB" sz="3600" dirty="0">
                <a:solidFill>
                  <a:srgbClr val="92D050"/>
                </a:solidFill>
              </a:rPr>
            </a:br>
            <a:br>
              <a:rPr lang="en-GB" sz="3600" dirty="0">
                <a:solidFill>
                  <a:srgbClr val="92D050"/>
                </a:solidFill>
              </a:rPr>
            </a:br>
            <a:r>
              <a:rPr lang="en-GB" sz="3600" dirty="0">
                <a:solidFill>
                  <a:srgbClr val="92D050"/>
                </a:solidFill>
              </a:rPr>
              <a:t>Review on the future of Agriculture and Occupational Safety and Health (OSH)</a:t>
            </a:r>
            <a:endParaRPr lang="en-US" sz="3600" dirty="0">
              <a:solidFill>
                <a:srgbClr val="92D050"/>
              </a:solidFill>
            </a:endParaRPr>
          </a:p>
        </p:txBody>
      </p:sp>
      <p:sp>
        <p:nvSpPr>
          <p:cNvPr id="3" name="Subtitle 2"/>
          <p:cNvSpPr>
            <a:spLocks noGrp="1"/>
          </p:cNvSpPr>
          <p:nvPr>
            <p:ph type="subTitle" idx="1"/>
          </p:nvPr>
        </p:nvSpPr>
        <p:spPr>
          <a:xfrm>
            <a:off x="1143000" y="1771650"/>
            <a:ext cx="6858000" cy="2633534"/>
          </a:xfrm>
        </p:spPr>
        <p:txBody>
          <a:bodyPr>
            <a:normAutofit/>
          </a:bodyPr>
          <a:lstStyle/>
          <a:p>
            <a:endParaRPr lang="en-US" dirty="0"/>
          </a:p>
          <a:p>
            <a:endParaRPr lang="en-US" sz="2400" dirty="0">
              <a:solidFill>
                <a:srgbClr val="00146B"/>
              </a:solidFill>
            </a:endParaRPr>
          </a:p>
          <a:p>
            <a:endParaRPr lang="en-US" sz="2400" dirty="0">
              <a:solidFill>
                <a:srgbClr val="00146B"/>
              </a:solidFill>
            </a:endParaRPr>
          </a:p>
        </p:txBody>
      </p:sp>
    </p:spTree>
    <p:extLst>
      <p:ext uri="{BB962C8B-B14F-4D97-AF65-F5344CB8AC3E}">
        <p14:creationId xmlns:p14="http://schemas.microsoft.com/office/powerpoint/2010/main" val="120508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3874" y="0"/>
            <a:ext cx="7420883" cy="696535"/>
          </a:xfrm>
        </p:spPr>
        <p:txBody>
          <a:bodyPr>
            <a:noAutofit/>
          </a:bodyPr>
          <a:lstStyle/>
          <a:p>
            <a:r>
              <a:rPr lang="en-US" sz="2400" dirty="0">
                <a:solidFill>
                  <a:srgbClr val="92D050"/>
                </a:solidFill>
              </a:rPr>
              <a:t>Impact of climate change on OSH</a:t>
            </a:r>
            <a:endParaRPr lang="en-US" sz="2400" dirty="0">
              <a:solidFill>
                <a:srgbClr val="92D050"/>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395536" y="1203598"/>
            <a:ext cx="8457188" cy="3348000"/>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57175" indent="-257175" algn="l">
              <a:buFont typeface="Arial" panose="020B0604020202020204" pitchFamily="34" charset="0"/>
              <a:buChar char="•"/>
            </a:pPr>
            <a:r>
              <a:rPr lang="en-GB" sz="1600" dirty="0">
                <a:solidFill>
                  <a:schemeClr val="tx2"/>
                </a:solidFill>
              </a:rPr>
              <a:t>extreme weather events and fires </a:t>
            </a:r>
          </a:p>
          <a:p>
            <a:pPr marL="257175" indent="-257175" algn="l">
              <a:buFont typeface="Arial" panose="020B0604020202020204" pitchFamily="34" charset="0"/>
              <a:buChar char="•"/>
            </a:pPr>
            <a:r>
              <a:rPr lang="en-GB" sz="1600" dirty="0">
                <a:solidFill>
                  <a:schemeClr val="tx2"/>
                </a:solidFill>
              </a:rPr>
              <a:t>heat (dehydration) and sun exposure (skin cancer)</a:t>
            </a:r>
            <a:endParaRPr lang="en-US" sz="1600" dirty="0">
              <a:solidFill>
                <a:schemeClr val="tx2"/>
              </a:solidFill>
            </a:endParaRPr>
          </a:p>
          <a:p>
            <a:pPr marL="257175" indent="-257175" algn="l">
              <a:buFont typeface="Arial" panose="020B0604020202020204" pitchFamily="34" charset="0"/>
              <a:buChar char="•"/>
            </a:pPr>
            <a:r>
              <a:rPr lang="en-GB" sz="1600" dirty="0">
                <a:solidFill>
                  <a:schemeClr val="tx2"/>
                </a:solidFill>
              </a:rPr>
              <a:t>dust and pesticide exposure </a:t>
            </a:r>
          </a:p>
          <a:p>
            <a:pPr marL="257175" indent="-257175" algn="l">
              <a:buFont typeface="Arial" panose="020B0604020202020204" pitchFamily="34" charset="0"/>
              <a:buChar char="•"/>
            </a:pPr>
            <a:r>
              <a:rPr lang="en-US" sz="1600" dirty="0">
                <a:solidFill>
                  <a:schemeClr val="tx2"/>
                </a:solidFill>
              </a:rPr>
              <a:t>insect-borne diseases and invasion of predatory species </a:t>
            </a:r>
          </a:p>
          <a:p>
            <a:pPr marL="257175" indent="-257175" algn="l">
              <a:buFont typeface="Arial" panose="020B0604020202020204" pitchFamily="34" charset="0"/>
              <a:buChar char="•"/>
            </a:pPr>
            <a:r>
              <a:rPr lang="en-GB" sz="1600" dirty="0">
                <a:solidFill>
                  <a:schemeClr val="tx2"/>
                </a:solidFill>
              </a:rPr>
              <a:t>increased use of pesticides to combat insect growth</a:t>
            </a:r>
          </a:p>
          <a:p>
            <a:pPr marL="257175" indent="-257175" algn="l">
              <a:buFont typeface="Arial" panose="020B0604020202020204" pitchFamily="34" charset="0"/>
              <a:buChar char="•"/>
            </a:pPr>
            <a:r>
              <a:rPr lang="en-GB" sz="1600" dirty="0">
                <a:solidFill>
                  <a:schemeClr val="tx2"/>
                </a:solidFill>
              </a:rPr>
              <a:t>specific forestry risks: extreme danger in clearing up damaged trees due to weather and insect damage</a:t>
            </a:r>
          </a:p>
        </p:txBody>
      </p:sp>
    </p:spTree>
    <p:extLst>
      <p:ext uri="{BB962C8B-B14F-4D97-AF65-F5344CB8AC3E}">
        <p14:creationId xmlns:p14="http://schemas.microsoft.com/office/powerpoint/2010/main" val="2417586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916" y="-92546"/>
            <a:ext cx="8457188" cy="696535"/>
          </a:xfrm>
        </p:spPr>
        <p:txBody>
          <a:bodyPr>
            <a:noAutofit/>
          </a:bodyPr>
          <a:lstStyle/>
          <a:p>
            <a:r>
              <a:rPr lang="en-US" sz="2400" dirty="0">
                <a:solidFill>
                  <a:srgbClr val="92D050"/>
                </a:solidFill>
              </a:rPr>
              <a:t>OSH measures to minimize impact of climate change</a:t>
            </a:r>
            <a:endParaRPr lang="en-US" sz="2400" dirty="0">
              <a:solidFill>
                <a:srgbClr val="92D050"/>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368916" y="1131590"/>
            <a:ext cx="8457188" cy="3348000"/>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57175" indent="-257175" algn="l">
              <a:buFont typeface="Arial" panose="020B0604020202020204" pitchFamily="34" charset="0"/>
              <a:buChar char="•"/>
            </a:pPr>
            <a:r>
              <a:rPr lang="en-GB" sz="1600" dirty="0">
                <a:solidFill>
                  <a:schemeClr val="tx2"/>
                </a:solidFill>
              </a:rPr>
              <a:t>providing sufficient shade for workers</a:t>
            </a:r>
          </a:p>
          <a:p>
            <a:pPr marL="257175" indent="-257175" algn="l">
              <a:buFont typeface="Arial" panose="020B0604020202020204" pitchFamily="34" charset="0"/>
              <a:buChar char="•"/>
            </a:pPr>
            <a:r>
              <a:rPr lang="en-GB" sz="1600" dirty="0">
                <a:solidFill>
                  <a:schemeClr val="tx2"/>
                </a:solidFill>
              </a:rPr>
              <a:t>non-reflective surfaces to protect against light </a:t>
            </a:r>
          </a:p>
          <a:p>
            <a:pPr marL="257175" indent="-257175" algn="l">
              <a:buFont typeface="Arial" panose="020B0604020202020204" pitchFamily="34" charset="0"/>
              <a:buChar char="•"/>
            </a:pPr>
            <a:r>
              <a:rPr lang="en-GB" sz="1600" dirty="0">
                <a:solidFill>
                  <a:schemeClr val="tx2"/>
                </a:solidFill>
              </a:rPr>
              <a:t>sufficient ventilation and cooling systems </a:t>
            </a:r>
          </a:p>
          <a:p>
            <a:pPr marL="257175" indent="-257175" algn="l">
              <a:buFont typeface="Arial" panose="020B0604020202020204" pitchFamily="34" charset="0"/>
              <a:buChar char="•"/>
            </a:pPr>
            <a:r>
              <a:rPr lang="en-GB" sz="1600" dirty="0">
                <a:solidFill>
                  <a:schemeClr val="tx2"/>
                </a:solidFill>
              </a:rPr>
              <a:t>adapting working hours and planning work to avoid heat and extreme weather </a:t>
            </a:r>
          </a:p>
          <a:p>
            <a:pPr marL="257175" indent="-257175" algn="l">
              <a:buFont typeface="Arial" panose="020B0604020202020204" pitchFamily="34" charset="0"/>
              <a:buChar char="•"/>
            </a:pPr>
            <a:r>
              <a:rPr lang="en-GB" sz="1600" dirty="0">
                <a:solidFill>
                  <a:schemeClr val="tx2"/>
                </a:solidFill>
              </a:rPr>
              <a:t>more hands-on monitoring of workers´ conditions, such as water consumption and body heat </a:t>
            </a:r>
          </a:p>
          <a:p>
            <a:pPr marL="257175" indent="-257175" algn="l">
              <a:buFont typeface="Arial" panose="020B0604020202020204" pitchFamily="34" charset="0"/>
              <a:buChar char="•"/>
            </a:pPr>
            <a:r>
              <a:rPr lang="en-GB" sz="1600" dirty="0">
                <a:solidFill>
                  <a:schemeClr val="tx2"/>
                </a:solidFill>
              </a:rPr>
              <a:t>more predictive weather systems to plan work to reduce exposure </a:t>
            </a:r>
          </a:p>
          <a:p>
            <a:pPr marL="257175" indent="-257175" algn="l">
              <a:buFont typeface="Arial" panose="020B0604020202020204" pitchFamily="34" charset="0"/>
              <a:buChar char="•"/>
            </a:pPr>
            <a:r>
              <a:rPr lang="en-GB" sz="1600" dirty="0">
                <a:solidFill>
                  <a:schemeClr val="tx2"/>
                </a:solidFill>
              </a:rPr>
              <a:t>health promotion programmes on exposure to sun and insect-borne diseases</a:t>
            </a:r>
          </a:p>
          <a:p>
            <a:pPr marL="257175" indent="-257175" algn="l">
              <a:buFont typeface="Arial" panose="020B0604020202020204" pitchFamily="34" charset="0"/>
              <a:buChar char="•"/>
            </a:pPr>
            <a:endParaRPr lang="en-GB" sz="1500" dirty="0"/>
          </a:p>
        </p:txBody>
      </p:sp>
    </p:spTree>
    <p:extLst>
      <p:ext uri="{BB962C8B-B14F-4D97-AF65-F5344CB8AC3E}">
        <p14:creationId xmlns:p14="http://schemas.microsoft.com/office/powerpoint/2010/main" val="360447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2546"/>
            <a:ext cx="7420883" cy="696535"/>
          </a:xfrm>
        </p:spPr>
        <p:txBody>
          <a:bodyPr>
            <a:noAutofit/>
          </a:bodyPr>
          <a:lstStyle/>
          <a:p>
            <a:r>
              <a:rPr lang="en-US" sz="2400" dirty="0">
                <a:solidFill>
                  <a:srgbClr val="92D050"/>
                </a:solidFill>
              </a:rPr>
              <a:t>OSH impacts of </a:t>
            </a:r>
            <a:r>
              <a:rPr lang="en-US" sz="2400" dirty="0" err="1">
                <a:solidFill>
                  <a:srgbClr val="92D050"/>
                </a:solidFill>
              </a:rPr>
              <a:t>labour</a:t>
            </a:r>
            <a:r>
              <a:rPr lang="en-US" sz="2400" dirty="0">
                <a:solidFill>
                  <a:srgbClr val="92D050"/>
                </a:solidFill>
              </a:rPr>
              <a:t> market trends</a:t>
            </a:r>
          </a:p>
        </p:txBody>
      </p:sp>
      <p:sp>
        <p:nvSpPr>
          <p:cNvPr id="7" name="Content Placeholder 2"/>
          <p:cNvSpPr txBox="1">
            <a:spLocks/>
          </p:cNvSpPr>
          <p:nvPr/>
        </p:nvSpPr>
        <p:spPr>
          <a:xfrm>
            <a:off x="539528" y="843558"/>
            <a:ext cx="8280900" cy="3348000"/>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57175" indent="-257175" algn="l">
              <a:buFont typeface="Arial" panose="020B0604020202020204" pitchFamily="34" charset="0"/>
              <a:buChar char="•"/>
            </a:pPr>
            <a:r>
              <a:rPr lang="en-US" sz="1500" dirty="0">
                <a:solidFill>
                  <a:schemeClr val="tx2"/>
                </a:solidFill>
              </a:rPr>
              <a:t>High number of self-employed farmers not included in accident statistics, insurance schemes, less inspection, training etc. (EU framework directive does not cover the self-employed)</a:t>
            </a:r>
          </a:p>
          <a:p>
            <a:pPr marL="257175" indent="-257175" algn="l">
              <a:buFont typeface="Arial" panose="020B0604020202020204" pitchFamily="34" charset="0"/>
              <a:buChar char="•"/>
            </a:pPr>
            <a:r>
              <a:rPr lang="en-GB" sz="1500" dirty="0">
                <a:solidFill>
                  <a:schemeClr val="tx2"/>
                </a:solidFill>
              </a:rPr>
              <a:t>Temporary/seasonal and migrant workers – training deficit, accident reporting, health monitoring, cultural/language barriers and undeclared work in some instances</a:t>
            </a:r>
          </a:p>
          <a:p>
            <a:pPr marL="257175" indent="-257175" algn="l">
              <a:buFont typeface="Arial" panose="020B0604020202020204" pitchFamily="34" charset="0"/>
              <a:buChar char="•"/>
            </a:pPr>
            <a:r>
              <a:rPr lang="en-GB" sz="1500" dirty="0">
                <a:solidFill>
                  <a:schemeClr val="tx2"/>
                </a:solidFill>
              </a:rPr>
              <a:t>Older workers (higher OSH risk, reporting, insurance, health monitoring) </a:t>
            </a:r>
          </a:p>
          <a:p>
            <a:pPr marL="257175" indent="-257175" algn="l">
              <a:buFont typeface="Arial" panose="020B0604020202020204" pitchFamily="34" charset="0"/>
              <a:buChar char="•"/>
            </a:pPr>
            <a:r>
              <a:rPr lang="en-GB" sz="1500" dirty="0">
                <a:solidFill>
                  <a:schemeClr val="tx2"/>
                </a:solidFill>
              </a:rPr>
              <a:t>Family members (reporting, insurance, health monitoring)</a:t>
            </a:r>
          </a:p>
          <a:p>
            <a:pPr marL="257175" indent="-257175" algn="l">
              <a:buFont typeface="Arial" panose="020B0604020202020204" pitchFamily="34" charset="0"/>
              <a:buChar char="•"/>
            </a:pPr>
            <a:r>
              <a:rPr lang="en-GB" sz="1500" dirty="0">
                <a:solidFill>
                  <a:schemeClr val="tx2"/>
                </a:solidFill>
              </a:rPr>
              <a:t>Long working hours – with associated OSH risks</a:t>
            </a:r>
          </a:p>
          <a:p>
            <a:pPr marL="257175" indent="-257175" algn="l">
              <a:buFont typeface="Arial" panose="020B0604020202020204" pitchFamily="34" charset="0"/>
              <a:buChar char="•"/>
            </a:pPr>
            <a:r>
              <a:rPr lang="en-US" sz="1500" dirty="0" err="1">
                <a:solidFill>
                  <a:schemeClr val="tx2"/>
                </a:solidFill>
              </a:rPr>
              <a:t>Pluri</a:t>
            </a:r>
            <a:r>
              <a:rPr lang="en-US" sz="1500" dirty="0">
                <a:solidFill>
                  <a:schemeClr val="tx2"/>
                </a:solidFill>
              </a:rPr>
              <a:t>-activity - </a:t>
            </a:r>
            <a:r>
              <a:rPr lang="en-GB" sz="1500" dirty="0">
                <a:solidFill>
                  <a:schemeClr val="tx2"/>
                </a:solidFill>
              </a:rPr>
              <a:t>cumulative risk factors from other sectors and </a:t>
            </a:r>
            <a:r>
              <a:rPr lang="en-US" sz="1500" dirty="0">
                <a:solidFill>
                  <a:schemeClr val="tx2"/>
                </a:solidFill>
              </a:rPr>
              <a:t>stress of multi-tasking</a:t>
            </a:r>
          </a:p>
          <a:p>
            <a:pPr marL="257175" indent="-257175" algn="l">
              <a:buFont typeface="Arial" panose="020B0604020202020204" pitchFamily="34" charset="0"/>
              <a:buChar char="•"/>
            </a:pPr>
            <a:r>
              <a:rPr lang="en-GB" sz="1500" dirty="0">
                <a:solidFill>
                  <a:schemeClr val="tx2"/>
                </a:solidFill>
              </a:rPr>
              <a:t>Lack of decent revenue (low income and food price margins) for small farmers undermines inclusive and preventive management approaches, such as effective OSH management, limits investment in new safer technologies, (OSH) training and skills development and decent salaries and working conditions</a:t>
            </a:r>
          </a:p>
          <a:p>
            <a:pPr marL="257175" indent="-257175" algn="l">
              <a:buFont typeface="Arial" panose="020B0604020202020204" pitchFamily="34" charset="0"/>
              <a:buChar char="•"/>
            </a:pPr>
            <a:endParaRPr lang="en-US" sz="1500" dirty="0"/>
          </a:p>
          <a:p>
            <a:pPr marL="257175" indent="-257175" algn="l">
              <a:buFont typeface="Arial" panose="020B0604020202020204" pitchFamily="34" charset="0"/>
              <a:buChar char="•"/>
            </a:pPr>
            <a:endParaRPr lang="en-GB" sz="1500" dirty="0"/>
          </a:p>
          <a:p>
            <a:pPr algn="l"/>
            <a:endParaRPr lang="en-US" sz="900" dirty="0"/>
          </a:p>
          <a:p>
            <a:pPr marL="257175" indent="-257175" algn="l">
              <a:buFont typeface="Arial" panose="020B0604020202020204" pitchFamily="34" charset="0"/>
              <a:buChar char="•"/>
            </a:pPr>
            <a:endParaRPr lang="en-GB" sz="1500" b="1" dirty="0"/>
          </a:p>
        </p:txBody>
      </p:sp>
    </p:spTree>
    <p:extLst>
      <p:ext uri="{BB962C8B-B14F-4D97-AF65-F5344CB8AC3E}">
        <p14:creationId xmlns:p14="http://schemas.microsoft.com/office/powerpoint/2010/main" val="313215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144000" cy="696535"/>
          </a:xfrm>
        </p:spPr>
        <p:txBody>
          <a:bodyPr>
            <a:noAutofit/>
          </a:bodyPr>
          <a:lstStyle/>
          <a:p>
            <a:r>
              <a:rPr lang="en-US" sz="2400" dirty="0">
                <a:solidFill>
                  <a:srgbClr val="92D050"/>
                </a:solidFill>
              </a:rPr>
              <a:t>General conclusions</a:t>
            </a:r>
          </a:p>
        </p:txBody>
      </p:sp>
      <p:sp>
        <p:nvSpPr>
          <p:cNvPr id="7" name="Content Placeholder 2"/>
          <p:cNvSpPr txBox="1">
            <a:spLocks/>
          </p:cNvSpPr>
          <p:nvPr/>
        </p:nvSpPr>
        <p:spPr>
          <a:xfrm>
            <a:off x="434082" y="843558"/>
            <a:ext cx="8429625" cy="3348000"/>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1500" dirty="0">
                <a:solidFill>
                  <a:schemeClr val="tx2"/>
                </a:solidFill>
              </a:rPr>
              <a:t>Need to address existing and future OSH challenges:</a:t>
            </a:r>
          </a:p>
          <a:p>
            <a:pPr marL="257175" indent="-257175" algn="l">
              <a:buFont typeface="Arial" panose="020B0604020202020204" pitchFamily="34" charset="0"/>
              <a:buChar char="•"/>
            </a:pPr>
            <a:r>
              <a:rPr lang="en-GB" sz="1500" dirty="0">
                <a:solidFill>
                  <a:schemeClr val="tx2"/>
                </a:solidFill>
              </a:rPr>
              <a:t>lack of investment in and uptake of new smart and safer technologies and machinery</a:t>
            </a:r>
          </a:p>
          <a:p>
            <a:pPr marL="257175" indent="-257175" algn="l">
              <a:buFont typeface="Arial" panose="020B0604020202020204" pitchFamily="34" charset="0"/>
              <a:buChar char="•"/>
            </a:pPr>
            <a:r>
              <a:rPr lang="en-GB" sz="1500" dirty="0">
                <a:solidFill>
                  <a:schemeClr val="tx2"/>
                </a:solidFill>
              </a:rPr>
              <a:t>growing number of climate change related risks and occupational health challenges</a:t>
            </a:r>
          </a:p>
          <a:p>
            <a:pPr marL="257175" indent="-257175" algn="l">
              <a:buFont typeface="Arial" panose="020B0604020202020204" pitchFamily="34" charset="0"/>
              <a:buChar char="•"/>
            </a:pPr>
            <a:r>
              <a:rPr lang="en-GB" sz="1500" dirty="0">
                <a:solidFill>
                  <a:schemeClr val="tx2"/>
                </a:solidFill>
              </a:rPr>
              <a:t>lack of transparent and inaccurate OSH reporting, particularly for self-employed</a:t>
            </a:r>
          </a:p>
          <a:p>
            <a:pPr marL="257175" indent="-257175" algn="l">
              <a:buFont typeface="Arial" panose="020B0604020202020204" pitchFamily="34" charset="0"/>
              <a:buChar char="•"/>
            </a:pPr>
            <a:r>
              <a:rPr lang="en-GB" sz="1500" dirty="0">
                <a:solidFill>
                  <a:schemeClr val="tx2"/>
                </a:solidFill>
              </a:rPr>
              <a:t>no clear OSH regulatory framework and need to manage OSH, particularly for self-employed </a:t>
            </a:r>
          </a:p>
          <a:p>
            <a:pPr marL="257175" indent="-257175" algn="l">
              <a:buFont typeface="Arial" panose="020B0604020202020204" pitchFamily="34" charset="0"/>
              <a:buChar char="•"/>
            </a:pPr>
            <a:r>
              <a:rPr lang="en-GB" sz="1500" dirty="0">
                <a:solidFill>
                  <a:schemeClr val="tx2"/>
                </a:solidFill>
              </a:rPr>
              <a:t>lack of prevention culture (farmers and foresters tend to give low priority to OSH over other competing issues) as well as a strong skills and training deficit, particularly in OSH</a:t>
            </a:r>
          </a:p>
          <a:p>
            <a:pPr marL="257175" indent="-257175" algn="l">
              <a:buFont typeface="Arial" panose="020B0604020202020204" pitchFamily="34" charset="0"/>
              <a:buChar char="•"/>
            </a:pPr>
            <a:r>
              <a:rPr lang="en-GB" sz="1500" dirty="0">
                <a:solidFill>
                  <a:schemeClr val="tx2"/>
                </a:solidFill>
              </a:rPr>
              <a:t>widespread atypical, and sometimes irregular, employment practices</a:t>
            </a:r>
          </a:p>
          <a:p>
            <a:pPr marL="257175" indent="-257175" algn="l">
              <a:buFont typeface="Arial" panose="020B0604020202020204" pitchFamily="34" charset="0"/>
              <a:buChar char="•"/>
            </a:pPr>
            <a:r>
              <a:rPr lang="en-GB" sz="1500" dirty="0">
                <a:solidFill>
                  <a:schemeClr val="tx2"/>
                </a:solidFill>
              </a:rPr>
              <a:t>lack of appropriate labour inspection resources to combat undeclared work and ensure adequate protection for seasonal and migrant workers in the sector</a:t>
            </a:r>
          </a:p>
          <a:p>
            <a:pPr marL="257175" indent="-257175" algn="l">
              <a:buFont typeface="Arial" panose="020B0604020202020204" pitchFamily="34" charset="0"/>
              <a:buChar char="•"/>
            </a:pPr>
            <a:r>
              <a:rPr lang="en-GB" sz="1500" dirty="0">
                <a:solidFill>
                  <a:schemeClr val="tx2"/>
                </a:solidFill>
              </a:rPr>
              <a:t>insufficient farm income and quality management time with which to prioritise OSH, particularly for small and family farmers</a:t>
            </a:r>
          </a:p>
        </p:txBody>
      </p:sp>
    </p:spTree>
    <p:extLst>
      <p:ext uri="{BB962C8B-B14F-4D97-AF65-F5344CB8AC3E}">
        <p14:creationId xmlns:p14="http://schemas.microsoft.com/office/powerpoint/2010/main" val="6031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36" y="0"/>
            <a:ext cx="9144000" cy="696535"/>
          </a:xfrm>
        </p:spPr>
        <p:txBody>
          <a:bodyPr>
            <a:noAutofit/>
          </a:bodyPr>
          <a:lstStyle/>
          <a:p>
            <a:r>
              <a:rPr lang="en-US" sz="2400" dirty="0">
                <a:solidFill>
                  <a:srgbClr val="92D050"/>
                </a:solidFill>
              </a:rPr>
              <a:t>OSH recommendations</a:t>
            </a:r>
          </a:p>
        </p:txBody>
      </p:sp>
      <p:sp>
        <p:nvSpPr>
          <p:cNvPr id="7" name="Content Placeholder 2"/>
          <p:cNvSpPr txBox="1">
            <a:spLocks/>
          </p:cNvSpPr>
          <p:nvPr/>
        </p:nvSpPr>
        <p:spPr>
          <a:xfrm>
            <a:off x="467544" y="987574"/>
            <a:ext cx="8472487" cy="3348000"/>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57175" indent="-257175" algn="l">
              <a:buFont typeface="Arial" panose="020B0604020202020204" pitchFamily="34" charset="0"/>
              <a:buChar char="•"/>
            </a:pPr>
            <a:r>
              <a:rPr lang="en-GB" sz="1500" dirty="0">
                <a:solidFill>
                  <a:schemeClr val="tx2"/>
                </a:solidFill>
              </a:rPr>
              <a:t>Integrate OSH considerations into development and design of new digital, precision and smart farming technologies (and adapt farm layouts)</a:t>
            </a:r>
          </a:p>
          <a:p>
            <a:pPr marL="257175" indent="-257175" algn="l">
              <a:buFont typeface="Arial" panose="020B0604020202020204" pitchFamily="34" charset="0"/>
              <a:buChar char="•"/>
            </a:pPr>
            <a:r>
              <a:rPr lang="en-GB" sz="1500" dirty="0">
                <a:solidFill>
                  <a:schemeClr val="tx2"/>
                </a:solidFill>
              </a:rPr>
              <a:t>Adapt risk assessment and health and safety training to new technologies, such as robots and </a:t>
            </a:r>
            <a:r>
              <a:rPr lang="en-GB" sz="1500" dirty="0" err="1">
                <a:solidFill>
                  <a:schemeClr val="tx2"/>
                </a:solidFill>
              </a:rPr>
              <a:t>cobots</a:t>
            </a:r>
            <a:r>
              <a:rPr lang="en-GB" sz="1500" dirty="0">
                <a:solidFill>
                  <a:schemeClr val="tx2"/>
                </a:solidFill>
              </a:rPr>
              <a:t>, Artificial Intelligence, etc. </a:t>
            </a:r>
          </a:p>
          <a:p>
            <a:pPr marL="257175" indent="-257175" algn="l">
              <a:buFont typeface="Arial" panose="020B0604020202020204" pitchFamily="34" charset="0"/>
              <a:buChar char="•"/>
            </a:pPr>
            <a:r>
              <a:rPr lang="en-GB" sz="1500" dirty="0">
                <a:solidFill>
                  <a:schemeClr val="tx2"/>
                </a:solidFill>
              </a:rPr>
              <a:t>Enhance safety through technology tools, such as smart sensors, </a:t>
            </a:r>
            <a:r>
              <a:rPr lang="en-GB" sz="1500" dirty="0" err="1">
                <a:solidFill>
                  <a:schemeClr val="tx2"/>
                </a:solidFill>
              </a:rPr>
              <a:t>IoT</a:t>
            </a:r>
            <a:r>
              <a:rPr lang="en-GB" sz="1500" dirty="0">
                <a:solidFill>
                  <a:schemeClr val="tx2"/>
                </a:solidFill>
              </a:rPr>
              <a:t>, AI and smart PPE</a:t>
            </a:r>
          </a:p>
          <a:p>
            <a:pPr marL="257175" indent="-257175" algn="l">
              <a:buFont typeface="Arial" panose="020B0604020202020204" pitchFamily="34" charset="0"/>
              <a:buChar char="•"/>
            </a:pPr>
            <a:r>
              <a:rPr lang="en-GB" sz="1500" dirty="0">
                <a:solidFill>
                  <a:schemeClr val="tx2"/>
                </a:solidFill>
              </a:rPr>
              <a:t>Adapt risk assessment (RA), workplace design and awareness raising initiatives  to  climate change, with RA and information systems responsive to extreme environmental conditions</a:t>
            </a:r>
          </a:p>
          <a:p>
            <a:pPr marL="257175" indent="-257175" algn="l">
              <a:buFont typeface="Arial" panose="020B0604020202020204" pitchFamily="34" charset="0"/>
              <a:buChar char="•"/>
            </a:pPr>
            <a:r>
              <a:rPr lang="en-GB" sz="1500" dirty="0">
                <a:solidFill>
                  <a:schemeClr val="tx2"/>
                </a:solidFill>
              </a:rPr>
              <a:t>Improve prevention culture, e.g. SACURIMA and ISSA´s Prevention Zero, by establishing a specific sectoral prevention campaign or  EU Network for agriculture safety and health</a:t>
            </a:r>
          </a:p>
          <a:p>
            <a:pPr marL="257175" indent="-257175" algn="l">
              <a:buFont typeface="Arial" panose="020B0604020202020204" pitchFamily="34" charset="0"/>
              <a:buChar char="•"/>
            </a:pPr>
            <a:r>
              <a:rPr lang="en-GB" sz="1500" dirty="0">
                <a:solidFill>
                  <a:schemeClr val="tx2"/>
                </a:solidFill>
              </a:rPr>
              <a:t>Specific and </a:t>
            </a:r>
            <a:r>
              <a:rPr lang="en-GB" sz="1500" dirty="0" err="1">
                <a:solidFill>
                  <a:schemeClr val="tx2"/>
                </a:solidFill>
              </a:rPr>
              <a:t>targetd</a:t>
            </a:r>
            <a:r>
              <a:rPr lang="en-GB" sz="1500" dirty="0">
                <a:solidFill>
                  <a:schemeClr val="tx2"/>
                </a:solidFill>
              </a:rPr>
              <a:t> OSH research on </a:t>
            </a:r>
            <a:r>
              <a:rPr lang="en-GB" sz="1500" dirty="0" err="1">
                <a:solidFill>
                  <a:schemeClr val="tx2"/>
                </a:solidFill>
              </a:rPr>
              <a:t>agri</a:t>
            </a:r>
            <a:r>
              <a:rPr lang="en-GB" sz="1500" dirty="0">
                <a:solidFill>
                  <a:schemeClr val="tx2"/>
                </a:solidFill>
              </a:rPr>
              <a:t>-OSH areas (e.g. quad safety, tractor over-turns, technologies to prevent farm machinery accidents and smart PPE</a:t>
            </a:r>
          </a:p>
          <a:p>
            <a:r>
              <a:rPr lang="en-GB" sz="1500" dirty="0"/>
              <a:t> </a:t>
            </a:r>
          </a:p>
          <a:p>
            <a:pPr marL="257175" indent="-257175" algn="l">
              <a:buFont typeface="Arial" panose="020B0604020202020204" pitchFamily="34" charset="0"/>
              <a:buChar char="•"/>
            </a:pPr>
            <a:endParaRPr lang="en-GB" sz="1500" dirty="0"/>
          </a:p>
        </p:txBody>
      </p:sp>
    </p:spTree>
    <p:extLst>
      <p:ext uri="{BB962C8B-B14F-4D97-AF65-F5344CB8AC3E}">
        <p14:creationId xmlns:p14="http://schemas.microsoft.com/office/powerpoint/2010/main" val="205328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25" y="-92546"/>
            <a:ext cx="9144000" cy="696535"/>
          </a:xfrm>
        </p:spPr>
        <p:txBody>
          <a:bodyPr>
            <a:noAutofit/>
          </a:bodyPr>
          <a:lstStyle/>
          <a:p>
            <a:r>
              <a:rPr lang="en-US" sz="2400" dirty="0">
                <a:solidFill>
                  <a:srgbClr val="92D050"/>
                </a:solidFill>
              </a:rPr>
              <a:t>Policy-related recommendations</a:t>
            </a:r>
          </a:p>
        </p:txBody>
      </p:sp>
      <p:sp>
        <p:nvSpPr>
          <p:cNvPr id="7" name="Content Placeholder 2"/>
          <p:cNvSpPr txBox="1">
            <a:spLocks/>
          </p:cNvSpPr>
          <p:nvPr/>
        </p:nvSpPr>
        <p:spPr>
          <a:xfrm>
            <a:off x="323528" y="699542"/>
            <a:ext cx="8558212" cy="3348000"/>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57175" indent="-257175" algn="l">
              <a:buFont typeface="Arial" panose="020B0604020202020204" pitchFamily="34" charset="0"/>
              <a:buChar char="•"/>
            </a:pPr>
            <a:r>
              <a:rPr lang="en-GB" sz="1500" dirty="0">
                <a:solidFill>
                  <a:schemeClr val="tx2"/>
                </a:solidFill>
              </a:rPr>
              <a:t>Inclusion of self-employed in Eurostat OSH reporting for forestry and agriculture and tackle other OSH under-reporting in the sector </a:t>
            </a:r>
            <a:r>
              <a:rPr lang="en-GB" sz="1500" dirty="0">
                <a:solidFill>
                  <a:srgbClr val="FF0000"/>
                </a:solidFill>
              </a:rPr>
              <a:t>(EU OSH strategy “reliable data on number of accidents and deaths on farms essential”)</a:t>
            </a:r>
          </a:p>
          <a:p>
            <a:pPr marL="257175" indent="-257175" algn="l">
              <a:buFont typeface="Arial" panose="020B0604020202020204" pitchFamily="34" charset="0"/>
              <a:buChar char="•"/>
            </a:pPr>
            <a:r>
              <a:rPr lang="en-GB" sz="1500" dirty="0">
                <a:solidFill>
                  <a:schemeClr val="tx2"/>
                </a:solidFill>
              </a:rPr>
              <a:t>Ratification in national law of ILO Convention on Agriculture (+ Annex on self-employed</a:t>
            </a:r>
            <a:r>
              <a:rPr lang="en-GB" sz="1500" dirty="0">
                <a:solidFill>
                  <a:schemeClr val="accent1"/>
                </a:solidFill>
              </a:rPr>
              <a:t>) to provide minimum legal OSH framework </a:t>
            </a:r>
            <a:r>
              <a:rPr lang="en-GB" sz="1500" dirty="0">
                <a:solidFill>
                  <a:schemeClr val="tx2"/>
                </a:solidFill>
              </a:rPr>
              <a:t>(already BE, FI, </a:t>
            </a:r>
            <a:r>
              <a:rPr lang="en-GB" sz="1500" dirty="0">
                <a:solidFill>
                  <a:srgbClr val="FF0000"/>
                </a:solidFill>
              </a:rPr>
              <a:t>FR</a:t>
            </a:r>
            <a:r>
              <a:rPr lang="en-GB" sz="1500" dirty="0">
                <a:solidFill>
                  <a:schemeClr val="tx2"/>
                </a:solidFill>
              </a:rPr>
              <a:t>, LU, SK, SE) </a:t>
            </a:r>
            <a:r>
              <a:rPr lang="en-GB" sz="1500" dirty="0">
                <a:solidFill>
                  <a:srgbClr val="FF0000"/>
                </a:solidFill>
              </a:rPr>
              <a:t>(EU recommendation on self-employed)</a:t>
            </a:r>
          </a:p>
          <a:p>
            <a:pPr marL="257175" indent="-257175" algn="l">
              <a:buFont typeface="Arial" panose="020B0604020202020204" pitchFamily="34" charset="0"/>
              <a:buChar char="•"/>
            </a:pPr>
            <a:r>
              <a:rPr lang="en-GB" sz="1500" dirty="0">
                <a:solidFill>
                  <a:schemeClr val="accent1"/>
                </a:solidFill>
              </a:rPr>
              <a:t>Agriculture and forestry in EU OSH Strategy </a:t>
            </a:r>
            <a:r>
              <a:rPr lang="en-GB" sz="1500" dirty="0">
                <a:solidFill>
                  <a:srgbClr val="FF0000"/>
                </a:solidFill>
              </a:rPr>
              <a:t>(</a:t>
            </a:r>
            <a:r>
              <a:rPr lang="en-GB" sz="1500" dirty="0" err="1">
                <a:solidFill>
                  <a:srgbClr val="FF0000"/>
                </a:solidFill>
              </a:rPr>
              <a:t>i</a:t>
            </a:r>
            <a:r>
              <a:rPr lang="en-GB" sz="1500" dirty="0">
                <a:solidFill>
                  <a:srgbClr val="FF0000"/>
                </a:solidFill>
              </a:rPr>
              <a:t>) EU stats </a:t>
            </a:r>
            <a:r>
              <a:rPr lang="en-GB" sz="1500">
                <a:solidFill>
                  <a:srgbClr val="FF0000"/>
                </a:solidFill>
              </a:rPr>
              <a:t>(see above</a:t>
            </a:r>
            <a:r>
              <a:rPr lang="en-GB" sz="1500" dirty="0">
                <a:solidFill>
                  <a:srgbClr val="FF0000"/>
                </a:solidFill>
              </a:rPr>
              <a:t>), (ii) awareness-raising, incl. family members and children, (iii) MS to provide training via farms advisory services, (iv) Seasonal workers)</a:t>
            </a:r>
          </a:p>
          <a:p>
            <a:pPr marL="257175" indent="-257175" algn="l">
              <a:buFont typeface="Arial" panose="020B0604020202020204" pitchFamily="34" charset="0"/>
              <a:buChar char="•"/>
            </a:pPr>
            <a:r>
              <a:rPr lang="en-GB" sz="1500" dirty="0">
                <a:solidFill>
                  <a:schemeClr val="accent1"/>
                </a:solidFill>
              </a:rPr>
              <a:t>EU-OSHA work programme </a:t>
            </a:r>
            <a:r>
              <a:rPr lang="en-GB" sz="1500" dirty="0">
                <a:solidFill>
                  <a:srgbClr val="FF0000"/>
                </a:solidFill>
              </a:rPr>
              <a:t>(</a:t>
            </a:r>
            <a:r>
              <a:rPr lang="en-GB" sz="1500" dirty="0" err="1">
                <a:solidFill>
                  <a:srgbClr val="FF0000"/>
                </a:solidFill>
              </a:rPr>
              <a:t>OiRA</a:t>
            </a:r>
            <a:r>
              <a:rPr lang="en-GB" sz="1500" dirty="0">
                <a:solidFill>
                  <a:srgbClr val="FF0000"/>
                </a:solidFill>
              </a:rPr>
              <a:t>, etc.) </a:t>
            </a:r>
            <a:r>
              <a:rPr lang="en-GB" sz="1500" dirty="0">
                <a:solidFill>
                  <a:schemeClr val="tx2"/>
                </a:solidFill>
              </a:rPr>
              <a:t>and Horizon </a:t>
            </a:r>
            <a:r>
              <a:rPr lang="en-GB" sz="1500" dirty="0">
                <a:solidFill>
                  <a:schemeClr val="accent1"/>
                </a:solidFill>
              </a:rPr>
              <a:t>Europe </a:t>
            </a:r>
            <a:r>
              <a:rPr lang="en-GB" sz="1500" dirty="0">
                <a:solidFill>
                  <a:srgbClr val="FF0000"/>
                </a:solidFill>
              </a:rPr>
              <a:t>(call in Feb. 2022</a:t>
            </a:r>
            <a:r>
              <a:rPr lang="en-GB" sz="1500" u="sng" dirty="0">
                <a:solidFill>
                  <a:srgbClr val="FF0000"/>
                </a:solidFill>
              </a:rPr>
              <a:t>)</a:t>
            </a:r>
            <a:endParaRPr lang="en-GB" sz="1500" dirty="0">
              <a:solidFill>
                <a:srgbClr val="FF0000"/>
              </a:solidFill>
            </a:endParaRPr>
          </a:p>
          <a:p>
            <a:pPr marL="257175" indent="-257175" algn="l">
              <a:buFont typeface="Arial" panose="020B0604020202020204" pitchFamily="34" charset="0"/>
              <a:buChar char="•"/>
            </a:pPr>
            <a:r>
              <a:rPr lang="en-US" sz="1500" dirty="0">
                <a:solidFill>
                  <a:srgbClr val="FF0000"/>
                </a:solidFill>
              </a:rPr>
              <a:t>Link between EU OSH legislation and Common Agricultural Policy (</a:t>
            </a:r>
            <a:r>
              <a:rPr lang="en-US" sz="1500" u="sng" dirty="0">
                <a:solidFill>
                  <a:srgbClr val="FF0000"/>
                </a:solidFill>
              </a:rPr>
              <a:t>CAP conditionality</a:t>
            </a:r>
            <a:r>
              <a:rPr lang="en-US" sz="1500" dirty="0">
                <a:solidFill>
                  <a:srgbClr val="FF0000"/>
                </a:solidFill>
              </a:rPr>
              <a:t>) - link now made in CAP – </a:t>
            </a:r>
            <a:r>
              <a:rPr lang="en-US" sz="1500" dirty="0" err="1">
                <a:solidFill>
                  <a:srgbClr val="FF0000"/>
                </a:solidFill>
              </a:rPr>
              <a:t>Sacurima</a:t>
            </a:r>
            <a:r>
              <a:rPr lang="en-US" sz="1500" dirty="0">
                <a:solidFill>
                  <a:srgbClr val="FF0000"/>
                </a:solidFill>
              </a:rPr>
              <a:t> follow-up?</a:t>
            </a:r>
          </a:p>
          <a:p>
            <a:pPr marL="257175" indent="-257175" algn="l">
              <a:buFont typeface="Arial" panose="020B0604020202020204" pitchFamily="34" charset="0"/>
              <a:buChar char="•"/>
            </a:pPr>
            <a:r>
              <a:rPr lang="en-US" sz="1500" b="1" dirty="0">
                <a:solidFill>
                  <a:srgbClr val="92D050"/>
                </a:solidFill>
              </a:rPr>
              <a:t>2023 stocktaking OSH Summit – recommendations and redirection of EU strategy – </a:t>
            </a:r>
            <a:r>
              <a:rPr lang="en-US" sz="1500" b="1" dirty="0" err="1">
                <a:solidFill>
                  <a:srgbClr val="92D050"/>
                </a:solidFill>
              </a:rPr>
              <a:t>Sacurima</a:t>
            </a:r>
            <a:r>
              <a:rPr lang="en-US" sz="1500" b="1" dirty="0">
                <a:solidFill>
                  <a:srgbClr val="92D050"/>
                </a:solidFill>
              </a:rPr>
              <a:t> role?</a:t>
            </a:r>
            <a:endParaRPr lang="en-GB" sz="1500" b="1" dirty="0">
              <a:solidFill>
                <a:srgbClr val="92D050"/>
              </a:solidFill>
            </a:endParaRPr>
          </a:p>
          <a:p>
            <a:pPr marL="257175" indent="-257175" algn="l">
              <a:buFont typeface="Arial" panose="020B0604020202020204" pitchFamily="34" charset="0"/>
              <a:buChar char="•"/>
            </a:pPr>
            <a:endParaRPr lang="en-US" sz="1500" dirty="0"/>
          </a:p>
        </p:txBody>
      </p:sp>
    </p:spTree>
    <p:extLst>
      <p:ext uri="{BB962C8B-B14F-4D97-AF65-F5344CB8AC3E}">
        <p14:creationId xmlns:p14="http://schemas.microsoft.com/office/powerpoint/2010/main" val="410152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0538"/>
            <a:ext cx="7420883" cy="696535"/>
          </a:xfrm>
        </p:spPr>
        <p:txBody>
          <a:bodyPr>
            <a:noAutofit/>
          </a:bodyPr>
          <a:lstStyle/>
          <a:p>
            <a:pPr algn="l"/>
            <a:r>
              <a:rPr lang="en-US" sz="2400" dirty="0">
                <a:solidFill>
                  <a:srgbClr val="92D050"/>
                </a:solidFill>
              </a:rPr>
              <a:t>People involved in preparing study</a:t>
            </a:r>
          </a:p>
        </p:txBody>
      </p:sp>
      <p:sp>
        <p:nvSpPr>
          <p:cNvPr id="3" name="Subtitle 2"/>
          <p:cNvSpPr>
            <a:spLocks noGrp="1"/>
          </p:cNvSpPr>
          <p:nvPr>
            <p:ph type="subTitle" idx="1"/>
          </p:nvPr>
        </p:nvSpPr>
        <p:spPr>
          <a:xfrm>
            <a:off x="653478" y="1236158"/>
            <a:ext cx="7700341" cy="2633534"/>
          </a:xfrm>
        </p:spPr>
        <p:txBody>
          <a:bodyPr>
            <a:normAutofit fontScale="85000" lnSpcReduction="10000"/>
          </a:bodyPr>
          <a:lstStyle/>
          <a:p>
            <a:pPr algn="l"/>
            <a:r>
              <a:rPr lang="en-US" sz="1900" b="0" dirty="0">
                <a:solidFill>
                  <a:srgbClr val="92D050"/>
                </a:solidFill>
              </a:rPr>
              <a:t>Authors:</a:t>
            </a:r>
          </a:p>
          <a:p>
            <a:pPr algn="l"/>
            <a:r>
              <a:rPr lang="en-US" sz="1900" b="0" dirty="0"/>
              <a:t>Alun Jones – CIHEAM (International Centre for Advanced Agronomic Studies)</a:t>
            </a:r>
          </a:p>
          <a:p>
            <a:pPr algn="l"/>
            <a:r>
              <a:rPr lang="en-US" sz="1900" b="0" dirty="0"/>
              <a:t>Martina </a:t>
            </a:r>
            <a:r>
              <a:rPr lang="en-US" sz="1900" b="0" dirty="0" err="1"/>
              <a:t>Jakob</a:t>
            </a:r>
            <a:r>
              <a:rPr lang="en-US" sz="1900" b="0" dirty="0"/>
              <a:t> PhD – Leibniz Institute for Agricultural Engineering and </a:t>
            </a:r>
            <a:r>
              <a:rPr lang="en-US" sz="1900" b="0" dirty="0" err="1"/>
              <a:t>Bioeconomy</a:t>
            </a:r>
            <a:r>
              <a:rPr lang="en-US" sz="1900" b="0" dirty="0"/>
              <a:t> </a:t>
            </a:r>
            <a:r>
              <a:rPr lang="en-US" sz="1900" b="0" dirty="0" err="1"/>
              <a:t>e.V</a:t>
            </a:r>
            <a:r>
              <a:rPr lang="en-US" sz="1900" b="0" dirty="0"/>
              <a:t>. (ATB)</a:t>
            </a:r>
          </a:p>
          <a:p>
            <a:pPr algn="l"/>
            <a:r>
              <a:rPr lang="en-US" sz="1900" b="0" dirty="0"/>
              <a:t>John McNamara PhD – </a:t>
            </a:r>
            <a:r>
              <a:rPr lang="en-US" sz="1900" b="0" dirty="0" err="1"/>
              <a:t>Teagasc</a:t>
            </a:r>
            <a:r>
              <a:rPr lang="en-US" sz="1900" b="0" dirty="0"/>
              <a:t> (Irish Agriculture and Food Development Authority)</a:t>
            </a:r>
          </a:p>
          <a:p>
            <a:pPr algn="l"/>
            <a:endParaRPr lang="en-US" sz="1900" b="0" dirty="0"/>
          </a:p>
          <a:p>
            <a:pPr algn="l"/>
            <a:r>
              <a:rPr lang="en-US" sz="1900" b="0" dirty="0">
                <a:solidFill>
                  <a:srgbClr val="92D050"/>
                </a:solidFill>
              </a:rPr>
              <a:t>EU-OSHA coordination and project management: </a:t>
            </a:r>
          </a:p>
          <a:p>
            <a:pPr algn="l"/>
            <a:r>
              <a:rPr lang="fr-FR" sz="1900" b="0" dirty="0"/>
              <a:t>Annick </a:t>
            </a:r>
            <a:r>
              <a:rPr lang="fr-FR" sz="1900" b="0" dirty="0" err="1"/>
              <a:t>Starren</a:t>
            </a:r>
            <a:r>
              <a:rPr lang="fr-FR" sz="1900" b="0" dirty="0"/>
              <a:t>, Emmanuelle Brun, </a:t>
            </a:r>
            <a:r>
              <a:rPr lang="fr-FR" sz="1900" b="0" dirty="0" err="1"/>
              <a:t>Elisabetta</a:t>
            </a:r>
            <a:r>
              <a:rPr lang="fr-FR" sz="1900" b="0" dirty="0"/>
              <a:t> de </a:t>
            </a:r>
            <a:r>
              <a:rPr lang="fr-FR" sz="1900" b="0" dirty="0" err="1"/>
              <a:t>Cillis</a:t>
            </a:r>
            <a:r>
              <a:rPr lang="fr-FR" sz="1900" b="0" dirty="0"/>
              <a:t>, </a:t>
            </a:r>
            <a:r>
              <a:rPr lang="fr-FR" sz="1900" b="0" dirty="0" err="1"/>
              <a:t>Ioannis</a:t>
            </a:r>
            <a:r>
              <a:rPr lang="fr-FR" sz="1900" b="0" dirty="0"/>
              <a:t> </a:t>
            </a:r>
            <a:r>
              <a:rPr lang="fr-FR" sz="1900" b="0" dirty="0" err="1"/>
              <a:t>Anyfantis</a:t>
            </a:r>
            <a:endParaRPr lang="en-GB" sz="1900" b="0" dirty="0"/>
          </a:p>
          <a:p>
            <a:pPr algn="l"/>
            <a:endParaRPr lang="en-US" dirty="0"/>
          </a:p>
          <a:p>
            <a:pPr algn="l"/>
            <a:endParaRPr lang="en-US" sz="600" dirty="0"/>
          </a:p>
        </p:txBody>
      </p:sp>
    </p:spTree>
    <p:extLst>
      <p:ext uri="{BB962C8B-B14F-4D97-AF65-F5344CB8AC3E}">
        <p14:creationId xmlns:p14="http://schemas.microsoft.com/office/powerpoint/2010/main" val="78340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2546"/>
            <a:ext cx="7420883" cy="696535"/>
          </a:xfrm>
        </p:spPr>
        <p:txBody>
          <a:bodyPr>
            <a:noAutofit/>
          </a:bodyPr>
          <a:lstStyle/>
          <a:p>
            <a:r>
              <a:rPr lang="en-US" sz="2400" dirty="0">
                <a:solidFill>
                  <a:srgbClr val="92D050"/>
                </a:solidFill>
              </a:rPr>
              <a:t>Key aspects of the Study</a:t>
            </a:r>
          </a:p>
        </p:txBody>
      </p:sp>
      <p:sp>
        <p:nvSpPr>
          <p:cNvPr id="3" name="Subtitle 2"/>
          <p:cNvSpPr>
            <a:spLocks noGrp="1"/>
          </p:cNvSpPr>
          <p:nvPr>
            <p:ph type="subTitle" idx="1"/>
          </p:nvPr>
        </p:nvSpPr>
        <p:spPr>
          <a:xfrm>
            <a:off x="701633" y="674855"/>
            <a:ext cx="7917500" cy="2633534"/>
          </a:xfrm>
        </p:spPr>
        <p:txBody>
          <a:bodyPr>
            <a:normAutofit fontScale="25000" lnSpcReduction="20000"/>
          </a:bodyPr>
          <a:lstStyle/>
          <a:p>
            <a:endParaRPr lang="en-US" dirty="0"/>
          </a:p>
          <a:p>
            <a:endParaRPr lang="en-US" sz="2400" dirty="0">
              <a:solidFill>
                <a:srgbClr val="00146B"/>
              </a:solidFill>
            </a:endParaRPr>
          </a:p>
          <a:p>
            <a:pPr algn="l"/>
            <a:r>
              <a:rPr lang="en-GB" sz="7200" b="0" dirty="0"/>
              <a:t>Expert review on “main trends affecting agriculture, resulting technological and organisational changes and consequent implications for health and safety of workers in the sector”</a:t>
            </a:r>
          </a:p>
          <a:p>
            <a:pPr algn="l"/>
            <a:endParaRPr lang="en-GB" sz="7200" b="0" dirty="0"/>
          </a:p>
          <a:p>
            <a:pPr algn="l"/>
            <a:r>
              <a:rPr lang="en-GB" sz="7200" b="0" dirty="0"/>
              <a:t>1. </a:t>
            </a:r>
            <a:r>
              <a:rPr lang="en-GB" sz="7200" dirty="0"/>
              <a:t>Key trends </a:t>
            </a:r>
            <a:r>
              <a:rPr lang="en-GB" sz="7200" b="0" dirty="0"/>
              <a:t>affecting the agriculture sector in general</a:t>
            </a:r>
          </a:p>
          <a:p>
            <a:pPr algn="l"/>
            <a:r>
              <a:rPr lang="en-GB" sz="7200" b="0" dirty="0"/>
              <a:t>2. Resulting </a:t>
            </a:r>
            <a:r>
              <a:rPr lang="en-GB" sz="7200" dirty="0"/>
              <a:t>technological and organisational changes</a:t>
            </a:r>
            <a:r>
              <a:rPr lang="en-GB" sz="7200" b="0" dirty="0"/>
              <a:t> to the sector </a:t>
            </a:r>
          </a:p>
          <a:p>
            <a:pPr algn="l"/>
            <a:r>
              <a:rPr lang="en-GB" sz="7200" b="0" dirty="0"/>
              <a:t>3. </a:t>
            </a:r>
            <a:r>
              <a:rPr lang="en-GB" sz="7200" dirty="0"/>
              <a:t>Occupational safety and health outcomes</a:t>
            </a:r>
            <a:r>
              <a:rPr lang="en-GB" sz="7200" b="0" dirty="0"/>
              <a:t>  </a:t>
            </a:r>
          </a:p>
          <a:p>
            <a:pPr algn="l"/>
            <a:endParaRPr lang="en-GB" sz="7200" b="0" i="1" dirty="0"/>
          </a:p>
          <a:p>
            <a:pPr algn="l"/>
            <a:r>
              <a:rPr lang="en-GB" sz="7200" b="0" i="1" dirty="0"/>
              <a:t>Sectors covered: </a:t>
            </a:r>
            <a:r>
              <a:rPr lang="en-GB" sz="7200" b="0" dirty="0"/>
              <a:t>agriculture, horticulture/greenhouse activities, livestock farming and forestry  </a:t>
            </a:r>
          </a:p>
          <a:p>
            <a:pPr algn="l"/>
            <a:endParaRPr lang="en-GB" sz="3200" b="0" dirty="0"/>
          </a:p>
          <a:p>
            <a:pPr algn="l"/>
            <a:r>
              <a:rPr lang="en-GB" sz="7200" b="0" dirty="0"/>
              <a:t>Target audience: policy makers at EU and national level, incl. social partners, legislators and enforcement authorities, researchers and policy-makers in related areas</a:t>
            </a:r>
          </a:p>
          <a:p>
            <a:pPr algn="l"/>
            <a:endParaRPr lang="en-GB" sz="6600" dirty="0"/>
          </a:p>
        </p:txBody>
      </p:sp>
    </p:spTree>
    <p:extLst>
      <p:ext uri="{BB962C8B-B14F-4D97-AF65-F5344CB8AC3E}">
        <p14:creationId xmlns:p14="http://schemas.microsoft.com/office/powerpoint/2010/main" val="320678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42" y="-20538"/>
            <a:ext cx="9143999" cy="589855"/>
          </a:xfrm>
        </p:spPr>
        <p:txBody>
          <a:bodyPr>
            <a:noAutofit/>
          </a:bodyPr>
          <a:lstStyle/>
          <a:p>
            <a:r>
              <a:rPr lang="en-US" sz="2400" dirty="0">
                <a:solidFill>
                  <a:srgbClr val="92D050"/>
                </a:solidFill>
              </a:rPr>
              <a:t>Key trends and resulting changes in </a:t>
            </a:r>
            <a:r>
              <a:rPr lang="en-GB" sz="2400" dirty="0">
                <a:solidFill>
                  <a:srgbClr val="92D050"/>
                </a:solidFill>
              </a:rPr>
              <a:t>agriculture</a:t>
            </a:r>
            <a:endParaRPr lang="en-US" sz="2400" dirty="0">
              <a:solidFill>
                <a:srgbClr val="92D050"/>
              </a:solidFill>
            </a:endParaRPr>
          </a:p>
        </p:txBody>
      </p:sp>
      <p:sp>
        <p:nvSpPr>
          <p:cNvPr id="7" name="Content Placeholder 2"/>
          <p:cNvSpPr txBox="1">
            <a:spLocks/>
          </p:cNvSpPr>
          <p:nvPr/>
        </p:nvSpPr>
        <p:spPr>
          <a:xfrm>
            <a:off x="483492" y="843558"/>
            <a:ext cx="8280900" cy="3348000"/>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800" dirty="0">
                <a:solidFill>
                  <a:schemeClr val="tx2"/>
                </a:solidFill>
              </a:rPr>
              <a:t>Report looked at a number of key trends affecting the future of farming and forestry: </a:t>
            </a:r>
          </a:p>
          <a:p>
            <a:pPr marL="257175" indent="-257175" algn="l">
              <a:buFont typeface="Arial" panose="020B0604020202020204" pitchFamily="34" charset="0"/>
              <a:buChar char="•"/>
            </a:pPr>
            <a:r>
              <a:rPr lang="en-US" sz="1800" dirty="0">
                <a:solidFill>
                  <a:schemeClr val="tx2"/>
                </a:solidFill>
              </a:rPr>
              <a:t>Technological innovation in agriculture and forestry: </a:t>
            </a:r>
            <a:r>
              <a:rPr lang="en-US" sz="1800" dirty="0" err="1">
                <a:solidFill>
                  <a:schemeClr val="tx2"/>
                </a:solidFill>
              </a:rPr>
              <a:t>digitalisation</a:t>
            </a:r>
            <a:r>
              <a:rPr lang="en-US" sz="1800" dirty="0">
                <a:solidFill>
                  <a:schemeClr val="tx2"/>
                </a:solidFill>
              </a:rPr>
              <a:t> (smart farming, precision farming, AI, etc.) and other technological developments</a:t>
            </a:r>
          </a:p>
          <a:p>
            <a:pPr marL="257175" indent="-257175" algn="l">
              <a:buFont typeface="Arial" panose="020B0604020202020204" pitchFamily="34" charset="0"/>
              <a:buChar char="•"/>
            </a:pPr>
            <a:r>
              <a:rPr lang="en-US" sz="1800" dirty="0">
                <a:solidFill>
                  <a:schemeClr val="tx2"/>
                </a:solidFill>
              </a:rPr>
              <a:t>Climate change and environmental issues </a:t>
            </a:r>
          </a:p>
          <a:p>
            <a:pPr marL="257175" indent="-257175" algn="l">
              <a:buFont typeface="Arial" panose="020B0604020202020204" pitchFamily="34" charset="0"/>
              <a:buChar char="•"/>
            </a:pPr>
            <a:r>
              <a:rPr lang="en-US" sz="1800" dirty="0">
                <a:solidFill>
                  <a:schemeClr val="tx2"/>
                </a:solidFill>
              </a:rPr>
              <a:t>Food and energy demand (food security)</a:t>
            </a:r>
          </a:p>
          <a:p>
            <a:pPr marL="257175" indent="-257175" algn="l">
              <a:buFont typeface="Arial" panose="020B0604020202020204" pitchFamily="34" charset="0"/>
              <a:buChar char="•"/>
            </a:pPr>
            <a:r>
              <a:rPr lang="en-US" sz="1800" dirty="0">
                <a:solidFill>
                  <a:schemeClr val="tx2"/>
                </a:solidFill>
              </a:rPr>
              <a:t>Trade and economy</a:t>
            </a:r>
          </a:p>
          <a:p>
            <a:pPr marL="257175" indent="-257175" algn="l">
              <a:buFont typeface="Arial" panose="020B0604020202020204" pitchFamily="34" charset="0"/>
              <a:buChar char="•"/>
            </a:pPr>
            <a:r>
              <a:rPr lang="en-US" sz="1800" dirty="0">
                <a:solidFill>
                  <a:schemeClr val="tx2"/>
                </a:solidFill>
              </a:rPr>
              <a:t>Policy and people</a:t>
            </a:r>
          </a:p>
          <a:p>
            <a:pPr marL="600075" lvl="1" indent="-257175" algn="l">
              <a:buFont typeface="Arial" panose="020B0604020202020204" pitchFamily="34" charset="0"/>
              <a:buChar char="•"/>
            </a:pPr>
            <a:r>
              <a:rPr lang="en-US" sz="1400" dirty="0" err="1">
                <a:solidFill>
                  <a:schemeClr val="tx2"/>
                </a:solidFill>
              </a:rPr>
              <a:t>Labour</a:t>
            </a:r>
            <a:r>
              <a:rPr lang="en-US" sz="1400" dirty="0">
                <a:solidFill>
                  <a:schemeClr val="tx2"/>
                </a:solidFill>
              </a:rPr>
              <a:t> market trends</a:t>
            </a:r>
          </a:p>
          <a:p>
            <a:pPr marL="600075" lvl="1" indent="-257175" algn="l">
              <a:buFont typeface="Arial" panose="020B0604020202020204" pitchFamily="34" charset="0"/>
              <a:buChar char="•"/>
            </a:pPr>
            <a:r>
              <a:rPr lang="en-US" sz="1400" dirty="0">
                <a:solidFill>
                  <a:schemeClr val="tx2"/>
                </a:solidFill>
              </a:rPr>
              <a:t>Consumer, health and societal demands</a:t>
            </a:r>
            <a:endParaRPr lang="en-GB" sz="1400" dirty="0">
              <a:solidFill>
                <a:schemeClr val="tx2"/>
              </a:solidFill>
            </a:endParaRPr>
          </a:p>
        </p:txBody>
      </p:sp>
    </p:spTree>
    <p:extLst>
      <p:ext uri="{BB962C8B-B14F-4D97-AF65-F5344CB8AC3E}">
        <p14:creationId xmlns:p14="http://schemas.microsoft.com/office/powerpoint/2010/main" val="378314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38"/>
            <a:ext cx="9144000" cy="696535"/>
          </a:xfrm>
        </p:spPr>
        <p:txBody>
          <a:bodyPr>
            <a:noAutofit/>
          </a:bodyPr>
          <a:lstStyle/>
          <a:p>
            <a:r>
              <a:rPr lang="en-GB" sz="2400" dirty="0">
                <a:solidFill>
                  <a:srgbClr val="92D050"/>
                </a:solidFill>
              </a:rPr>
              <a:t>Digitalisation of agriculture (smart farming)</a:t>
            </a:r>
            <a:endParaRPr lang="en-US" sz="2400" dirty="0">
              <a:solidFill>
                <a:srgbClr val="92D050"/>
              </a:solidFill>
            </a:endParaRPr>
          </a:p>
        </p:txBody>
      </p:sp>
      <p:sp>
        <p:nvSpPr>
          <p:cNvPr id="7" name="Content Placeholder 2"/>
          <p:cNvSpPr txBox="1">
            <a:spLocks/>
          </p:cNvSpPr>
          <p:nvPr/>
        </p:nvSpPr>
        <p:spPr>
          <a:xfrm>
            <a:off x="395536" y="987574"/>
            <a:ext cx="8280900" cy="3348000"/>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57175" indent="-257175" algn="l">
              <a:buFont typeface="Arial" panose="020B0604020202020204" pitchFamily="34" charset="0"/>
              <a:buChar char="•"/>
            </a:pPr>
            <a:r>
              <a:rPr lang="en-GB" sz="1800" dirty="0">
                <a:solidFill>
                  <a:schemeClr val="tx2"/>
                </a:solidFill>
              </a:rPr>
              <a:t>Uptake of smart farming and forestry practices varies significantly throughout sector</a:t>
            </a:r>
          </a:p>
          <a:p>
            <a:pPr marL="257175" indent="-257175" algn="l">
              <a:buFont typeface="Arial" panose="020B0604020202020204" pitchFamily="34" charset="0"/>
              <a:buChar char="•"/>
            </a:pPr>
            <a:r>
              <a:rPr lang="en-GB" sz="1800" dirty="0">
                <a:solidFill>
                  <a:schemeClr val="tx2"/>
                </a:solidFill>
              </a:rPr>
              <a:t>One of the most important factors with uptake is farm size coupled with income </a:t>
            </a:r>
          </a:p>
          <a:p>
            <a:pPr marL="257175" indent="-257175" algn="l">
              <a:buFont typeface="Arial" panose="020B0604020202020204" pitchFamily="34" charset="0"/>
              <a:buChar char="•"/>
            </a:pPr>
            <a:r>
              <a:rPr lang="en-GB" sz="1800" dirty="0">
                <a:solidFill>
                  <a:schemeClr val="tx2"/>
                </a:solidFill>
              </a:rPr>
              <a:t>Smart technology uptake also depends on sufficient access to broadband, but only 50% of EU rural areas have adequate access to broadband </a:t>
            </a:r>
          </a:p>
          <a:p>
            <a:pPr marL="257175" indent="-257175" algn="l">
              <a:buFont typeface="Arial" panose="020B0604020202020204" pitchFamily="34" charset="0"/>
              <a:buChar char="•"/>
            </a:pPr>
            <a:r>
              <a:rPr lang="en-GB" sz="1800" dirty="0">
                <a:solidFill>
                  <a:schemeClr val="tx2"/>
                </a:solidFill>
              </a:rPr>
              <a:t>Each country´s cultural context, level of education, generational challenges and sector-specific aspects all have a major influence on technology uptake </a:t>
            </a:r>
          </a:p>
          <a:p>
            <a:pPr marL="257175" indent="-257175" algn="l">
              <a:buFont typeface="Arial" panose="020B0604020202020204" pitchFamily="34" charset="0"/>
              <a:buChar char="•"/>
            </a:pPr>
            <a:r>
              <a:rPr lang="en-GB" sz="1800" dirty="0">
                <a:solidFill>
                  <a:schemeClr val="tx2"/>
                </a:solidFill>
              </a:rPr>
              <a:t>It is expected that the digital divide will increase the economic gap between small and large farms and between countries </a:t>
            </a:r>
          </a:p>
          <a:p>
            <a:pPr marL="257175" indent="-257175" algn="l">
              <a:buFont typeface="Arial" panose="020B0604020202020204" pitchFamily="34" charset="0"/>
              <a:buChar char="•"/>
            </a:pPr>
            <a:endParaRPr lang="en-GB" sz="1500" dirty="0">
              <a:solidFill>
                <a:schemeClr val="tx2"/>
              </a:solidFill>
            </a:endParaRPr>
          </a:p>
        </p:txBody>
      </p:sp>
    </p:spTree>
    <p:extLst>
      <p:ext uri="{BB962C8B-B14F-4D97-AF65-F5344CB8AC3E}">
        <p14:creationId xmlns:p14="http://schemas.microsoft.com/office/powerpoint/2010/main" val="38917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96535"/>
          </a:xfrm>
        </p:spPr>
        <p:txBody>
          <a:bodyPr>
            <a:noAutofit/>
          </a:bodyPr>
          <a:lstStyle/>
          <a:p>
            <a:r>
              <a:rPr lang="en-GB" sz="2400" dirty="0">
                <a:solidFill>
                  <a:srgbClr val="92D050"/>
                </a:solidFill>
              </a:rPr>
              <a:t>Digitalisation of agriculture (smart farming)</a:t>
            </a:r>
            <a:endParaRPr lang="en-US" sz="2400" dirty="0">
              <a:solidFill>
                <a:srgbClr val="92D050"/>
              </a:solidFill>
            </a:endParaRPr>
          </a:p>
        </p:txBody>
      </p:sp>
      <p:sp>
        <p:nvSpPr>
          <p:cNvPr id="7" name="Content Placeholder 2"/>
          <p:cNvSpPr txBox="1">
            <a:spLocks/>
          </p:cNvSpPr>
          <p:nvPr/>
        </p:nvSpPr>
        <p:spPr>
          <a:xfrm>
            <a:off x="467544" y="1059582"/>
            <a:ext cx="8280900" cy="3348000"/>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1800" b="1" dirty="0">
                <a:solidFill>
                  <a:srgbClr val="92D050"/>
                </a:solidFill>
              </a:rPr>
              <a:t>Negative impacts of the digitalisation of agriculture</a:t>
            </a:r>
            <a:endParaRPr lang="en-GB" sz="1800" dirty="0">
              <a:solidFill>
                <a:srgbClr val="92D050"/>
              </a:solidFill>
            </a:endParaRPr>
          </a:p>
          <a:p>
            <a:pPr marL="257175" indent="-257175" algn="l">
              <a:buFont typeface="Arial" panose="020B0604020202020204" pitchFamily="34" charset="0"/>
              <a:buChar char="•"/>
            </a:pPr>
            <a:r>
              <a:rPr lang="en-GB" sz="1800" dirty="0">
                <a:solidFill>
                  <a:schemeClr val="tx2"/>
                </a:solidFill>
              </a:rPr>
              <a:t>a reduction in jobs in the sector </a:t>
            </a:r>
          </a:p>
          <a:p>
            <a:pPr marL="257175" indent="-257175" algn="l">
              <a:buFont typeface="Arial" panose="020B0604020202020204" pitchFamily="34" charset="0"/>
              <a:buChar char="•"/>
            </a:pPr>
            <a:r>
              <a:rPr lang="en-GB" sz="1800" dirty="0">
                <a:solidFill>
                  <a:schemeClr val="tx2"/>
                </a:solidFill>
              </a:rPr>
              <a:t>a decline in competitiveness of small family farms </a:t>
            </a:r>
          </a:p>
          <a:p>
            <a:pPr marL="257175" indent="-257175" algn="l">
              <a:buFont typeface="Arial" panose="020B0604020202020204" pitchFamily="34" charset="0"/>
              <a:buChar char="•"/>
            </a:pPr>
            <a:r>
              <a:rPr lang="en-GB" sz="1800" dirty="0">
                <a:solidFill>
                  <a:schemeClr val="tx2"/>
                </a:solidFill>
              </a:rPr>
              <a:t>an increase in farmers’ dependency on large multinationals and data and tech companies</a:t>
            </a:r>
          </a:p>
          <a:p>
            <a:pPr marL="257175" indent="-257175" algn="l">
              <a:buFont typeface="Arial" panose="020B0604020202020204" pitchFamily="34" charset="0"/>
              <a:buChar char="•"/>
            </a:pPr>
            <a:r>
              <a:rPr lang="en-GB" sz="1800" dirty="0">
                <a:solidFill>
                  <a:schemeClr val="tx2"/>
                </a:solidFill>
              </a:rPr>
              <a:t>challenge of data security becoming a stress factor for farmers </a:t>
            </a:r>
          </a:p>
          <a:p>
            <a:pPr marL="257175" indent="-257175" algn="l">
              <a:buFont typeface="Arial" panose="020B0604020202020204" pitchFamily="34" charset="0"/>
              <a:buChar char="•"/>
            </a:pPr>
            <a:r>
              <a:rPr lang="en-GB" sz="1800" dirty="0">
                <a:solidFill>
                  <a:schemeClr val="tx2"/>
                </a:solidFill>
              </a:rPr>
              <a:t>safety and security threat of 'hacking' and interference</a:t>
            </a:r>
          </a:p>
          <a:p>
            <a:pPr marL="257175" indent="-257175" algn="l">
              <a:buFont typeface="Arial" panose="020B0604020202020204" pitchFamily="34" charset="0"/>
              <a:buChar char="•"/>
            </a:pPr>
            <a:r>
              <a:rPr lang="en-GB" sz="1800" dirty="0">
                <a:solidFill>
                  <a:schemeClr val="tx2"/>
                </a:solidFill>
              </a:rPr>
              <a:t>ethical concerns and increased worker stress related to monitoring of workforce performance and pace through new wearable technologies</a:t>
            </a:r>
          </a:p>
          <a:p>
            <a:pPr marL="257175" indent="-257175" algn="l">
              <a:buFont typeface="Arial" panose="020B0604020202020204" pitchFamily="34" charset="0"/>
              <a:buChar char="•"/>
            </a:pPr>
            <a:endParaRPr lang="en-GB" sz="1500" dirty="0">
              <a:solidFill>
                <a:schemeClr val="tx2"/>
              </a:solidFill>
            </a:endParaRPr>
          </a:p>
        </p:txBody>
      </p:sp>
    </p:spTree>
    <p:extLst>
      <p:ext uri="{BB962C8B-B14F-4D97-AF65-F5344CB8AC3E}">
        <p14:creationId xmlns:p14="http://schemas.microsoft.com/office/powerpoint/2010/main" val="375196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2546"/>
            <a:ext cx="9144000" cy="696535"/>
          </a:xfrm>
        </p:spPr>
        <p:txBody>
          <a:bodyPr>
            <a:noAutofit/>
          </a:bodyPr>
          <a:lstStyle/>
          <a:p>
            <a:r>
              <a:rPr lang="en-GB" sz="2400" dirty="0">
                <a:solidFill>
                  <a:srgbClr val="92D050"/>
                </a:solidFill>
              </a:rPr>
              <a:t>Digitalisation of agriculture (smart farming)</a:t>
            </a:r>
            <a:endParaRPr lang="en-US" sz="2400" dirty="0">
              <a:solidFill>
                <a:srgbClr val="003399"/>
              </a:solidFill>
            </a:endParaRPr>
          </a:p>
        </p:txBody>
      </p:sp>
      <p:sp>
        <p:nvSpPr>
          <p:cNvPr id="7" name="Content Placeholder 2"/>
          <p:cNvSpPr txBox="1">
            <a:spLocks/>
          </p:cNvSpPr>
          <p:nvPr/>
        </p:nvSpPr>
        <p:spPr>
          <a:xfrm>
            <a:off x="539552" y="915566"/>
            <a:ext cx="8280900" cy="3348000"/>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1600" b="1" dirty="0">
                <a:solidFill>
                  <a:srgbClr val="92D050"/>
                </a:solidFill>
              </a:rPr>
              <a:t>OSH improvements resulting from new digital technologies</a:t>
            </a:r>
            <a:endParaRPr lang="en-GB" sz="1600" dirty="0">
              <a:solidFill>
                <a:srgbClr val="92D050"/>
              </a:solidFill>
            </a:endParaRPr>
          </a:p>
          <a:p>
            <a:pPr marL="257175" indent="-257175" algn="l">
              <a:buFont typeface="Arial" panose="020B0604020202020204" pitchFamily="34" charset="0"/>
              <a:buChar char="•"/>
            </a:pPr>
            <a:r>
              <a:rPr lang="en-GB" sz="1600" dirty="0">
                <a:solidFill>
                  <a:schemeClr val="tx2"/>
                </a:solidFill>
              </a:rPr>
              <a:t>substituting capital for labour and minimising risk exposure</a:t>
            </a:r>
          </a:p>
          <a:p>
            <a:pPr marL="257175" indent="-257175" algn="l">
              <a:buFont typeface="Arial" panose="020B0604020202020204" pitchFamily="34" charset="0"/>
              <a:buChar char="•"/>
            </a:pPr>
            <a:r>
              <a:rPr lang="en-GB" sz="1600" dirty="0">
                <a:solidFill>
                  <a:schemeClr val="tx2"/>
                </a:solidFill>
              </a:rPr>
              <a:t>improving process control and safety systems management</a:t>
            </a:r>
          </a:p>
          <a:p>
            <a:pPr marL="257175" indent="-257175" algn="l">
              <a:buFont typeface="Arial" panose="020B0604020202020204" pitchFamily="34" charset="0"/>
              <a:buChar char="•"/>
            </a:pPr>
            <a:r>
              <a:rPr lang="en-GB" sz="1600" dirty="0">
                <a:solidFill>
                  <a:schemeClr val="tx2"/>
                </a:solidFill>
              </a:rPr>
              <a:t>improving machine and vehicle safety and livestock handling</a:t>
            </a:r>
          </a:p>
          <a:p>
            <a:pPr marL="257175" indent="-257175" algn="l">
              <a:buFont typeface="Arial" panose="020B0604020202020204" pitchFamily="34" charset="0"/>
              <a:buChar char="•"/>
            </a:pPr>
            <a:r>
              <a:rPr lang="en-GB" sz="1600" dirty="0">
                <a:solidFill>
                  <a:schemeClr val="tx2"/>
                </a:solidFill>
              </a:rPr>
              <a:t>better prevention of musculoskeletal disorders (MSDs)</a:t>
            </a:r>
          </a:p>
          <a:p>
            <a:pPr marL="257175" indent="-257175" algn="l">
              <a:buFont typeface="Arial" panose="020B0604020202020204" pitchFamily="34" charset="0"/>
              <a:buChar char="•"/>
            </a:pPr>
            <a:r>
              <a:rPr lang="en-GB" sz="1600" dirty="0">
                <a:solidFill>
                  <a:schemeClr val="tx2"/>
                </a:solidFill>
              </a:rPr>
              <a:t>reducing exposure to pesticides and hazardous substances</a:t>
            </a:r>
          </a:p>
          <a:p>
            <a:pPr marL="257175" indent="-257175" algn="l">
              <a:buFont typeface="Arial" panose="020B0604020202020204" pitchFamily="34" charset="0"/>
              <a:buChar char="•"/>
            </a:pPr>
            <a:r>
              <a:rPr lang="en-GB" sz="1600" dirty="0">
                <a:solidFill>
                  <a:schemeClr val="tx2"/>
                </a:solidFill>
              </a:rPr>
              <a:t>improving work-life balance of farmers</a:t>
            </a:r>
          </a:p>
          <a:p>
            <a:pPr marL="257175" indent="-257175" algn="l">
              <a:buFont typeface="Arial" panose="020B0604020202020204" pitchFamily="34" charset="0"/>
              <a:buChar char="•"/>
            </a:pPr>
            <a:r>
              <a:rPr lang="en-GB" sz="1600" dirty="0">
                <a:solidFill>
                  <a:schemeClr val="tx2"/>
                </a:solidFill>
              </a:rPr>
              <a:t>improving health and safety through new smart monitoring technologies and devices</a:t>
            </a:r>
          </a:p>
          <a:p>
            <a:pPr marL="257175" indent="-257175" algn="l">
              <a:buFont typeface="Arial" panose="020B0604020202020204" pitchFamily="34" charset="0"/>
              <a:buChar char="•"/>
            </a:pPr>
            <a:r>
              <a:rPr lang="en-GB" sz="1600" dirty="0">
                <a:solidFill>
                  <a:schemeClr val="tx2"/>
                </a:solidFill>
              </a:rPr>
              <a:t>improved safety in forestry from an increase in wood harvesting technology and remote controlled felling wedges</a:t>
            </a:r>
          </a:p>
          <a:p>
            <a:pPr marL="257175" indent="-257175" algn="l">
              <a:buFont typeface="Arial" panose="020B0604020202020204" pitchFamily="34" charset="0"/>
              <a:buChar char="•"/>
            </a:pPr>
            <a:endParaRPr lang="en-GB" sz="1500" dirty="0"/>
          </a:p>
        </p:txBody>
      </p:sp>
    </p:spTree>
    <p:extLst>
      <p:ext uri="{BB962C8B-B14F-4D97-AF65-F5344CB8AC3E}">
        <p14:creationId xmlns:p14="http://schemas.microsoft.com/office/powerpoint/2010/main" val="233739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73" y="3007"/>
            <a:ext cx="9144000" cy="696535"/>
          </a:xfrm>
        </p:spPr>
        <p:txBody>
          <a:bodyPr>
            <a:noAutofit/>
          </a:bodyPr>
          <a:lstStyle/>
          <a:p>
            <a:r>
              <a:rPr lang="en-US" sz="2400" dirty="0">
                <a:solidFill>
                  <a:srgbClr val="92D050"/>
                </a:solidFill>
              </a:rPr>
              <a:t>OSH challenges from new digital technologies</a:t>
            </a:r>
          </a:p>
        </p:txBody>
      </p:sp>
      <p:sp>
        <p:nvSpPr>
          <p:cNvPr id="7" name="Content Placeholder 2"/>
          <p:cNvSpPr txBox="1">
            <a:spLocks/>
          </p:cNvSpPr>
          <p:nvPr/>
        </p:nvSpPr>
        <p:spPr>
          <a:xfrm>
            <a:off x="406077" y="987574"/>
            <a:ext cx="8280900" cy="3348000"/>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57175" indent="-257175" algn="l">
              <a:buFont typeface="Arial" panose="020B0604020202020204" pitchFamily="34" charset="0"/>
              <a:buChar char="•"/>
            </a:pPr>
            <a:r>
              <a:rPr lang="en-GB" sz="1600" dirty="0">
                <a:solidFill>
                  <a:schemeClr val="tx2"/>
                </a:solidFill>
              </a:rPr>
              <a:t>Slow uptake of new technologies in general will not offer an immediate solution to the high accident and OSH challenges, such as accidents related to tractor and machinery and animal handling, slips, trips and falls and chainsaw use</a:t>
            </a:r>
          </a:p>
          <a:p>
            <a:pPr marL="257175" indent="-257175" algn="l">
              <a:buFont typeface="Arial" panose="020B0604020202020204" pitchFamily="34" charset="0"/>
              <a:buChar char="•"/>
            </a:pPr>
            <a:r>
              <a:rPr lang="en-GB" sz="1600" dirty="0">
                <a:solidFill>
                  <a:schemeClr val="tx2"/>
                </a:solidFill>
              </a:rPr>
              <a:t>Adoption challenges remain associated with variables such as, farm income and scale, farmer age and education, usability of specific technology and industry and extension support </a:t>
            </a:r>
          </a:p>
          <a:p>
            <a:pPr marL="257175" indent="-257175" algn="l">
              <a:buFont typeface="Arial" panose="020B0604020202020204" pitchFamily="34" charset="0"/>
              <a:buChar char="•"/>
            </a:pPr>
            <a:r>
              <a:rPr lang="en-GB" sz="1600" dirty="0">
                <a:solidFill>
                  <a:schemeClr val="tx2"/>
                </a:solidFill>
              </a:rPr>
              <a:t>New technologies also need to be evaluated to see if they bring new or additional risks: </a:t>
            </a:r>
          </a:p>
          <a:p>
            <a:pPr algn="l" defTabSz="504000"/>
            <a:r>
              <a:rPr lang="en-GB" sz="1400" dirty="0">
                <a:solidFill>
                  <a:schemeClr val="tx2"/>
                </a:solidFill>
              </a:rPr>
              <a:t>	</a:t>
            </a:r>
            <a:r>
              <a:rPr lang="en-GB" sz="1500" dirty="0">
                <a:solidFill>
                  <a:schemeClr val="tx2"/>
                </a:solidFill>
              </a:rPr>
              <a:t>- new ergonomic risks</a:t>
            </a:r>
          </a:p>
          <a:p>
            <a:pPr algn="l" defTabSz="504000"/>
            <a:r>
              <a:rPr lang="en-GB" sz="1500" dirty="0">
                <a:solidFill>
                  <a:schemeClr val="tx2"/>
                </a:solidFill>
              </a:rPr>
              <a:t>	- risks from operation or “clutter” of multiple systems operating in the same area</a:t>
            </a:r>
          </a:p>
          <a:p>
            <a:pPr algn="l" defTabSz="504000"/>
            <a:r>
              <a:rPr lang="en-GB" sz="1500" dirty="0">
                <a:solidFill>
                  <a:schemeClr val="tx2"/>
                </a:solidFill>
              </a:rPr>
              <a:t>	- increase in the number of lone workers</a:t>
            </a:r>
          </a:p>
          <a:p>
            <a:pPr algn="l" defTabSz="504000"/>
            <a:r>
              <a:rPr lang="en-GB" sz="1500" dirty="0">
                <a:solidFill>
                  <a:schemeClr val="tx2"/>
                </a:solidFill>
              </a:rPr>
              <a:t>	- monotony and stress from new automated technologies, e.g. automated milking systems</a:t>
            </a:r>
          </a:p>
        </p:txBody>
      </p:sp>
    </p:spTree>
    <p:extLst>
      <p:ext uri="{BB962C8B-B14F-4D97-AF65-F5344CB8AC3E}">
        <p14:creationId xmlns:p14="http://schemas.microsoft.com/office/powerpoint/2010/main" val="153227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2546"/>
            <a:ext cx="7420883" cy="696535"/>
          </a:xfrm>
        </p:spPr>
        <p:txBody>
          <a:bodyPr>
            <a:noAutofit/>
          </a:bodyPr>
          <a:lstStyle/>
          <a:p>
            <a:r>
              <a:rPr lang="en-US" sz="2400" dirty="0">
                <a:solidFill>
                  <a:srgbClr val="92D050"/>
                </a:solidFill>
              </a:rPr>
              <a:t>Impact of climate change on farming and forestry</a:t>
            </a:r>
            <a:endParaRPr lang="en-US" sz="2400" dirty="0">
              <a:solidFill>
                <a:srgbClr val="92D050"/>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343405" y="771550"/>
            <a:ext cx="8457188" cy="3348000"/>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57175" indent="-257175" algn="l">
              <a:buFont typeface="Arial" panose="020B0604020202020204" pitchFamily="34" charset="0"/>
              <a:buChar char="•"/>
            </a:pPr>
            <a:r>
              <a:rPr lang="en-GB" sz="1500" dirty="0">
                <a:solidFill>
                  <a:schemeClr val="tx2"/>
                </a:solidFill>
              </a:rPr>
              <a:t>Drought and heat stress on plants and animals, changes in crop phenology and the extension of pests and plant diseases</a:t>
            </a:r>
          </a:p>
          <a:p>
            <a:pPr marL="257175" indent="-257175" algn="l">
              <a:buFont typeface="Arial" panose="020B0604020202020204" pitchFamily="34" charset="0"/>
              <a:buChar char="•"/>
            </a:pPr>
            <a:r>
              <a:rPr lang="en-GB" sz="1500" dirty="0">
                <a:solidFill>
                  <a:schemeClr val="tx2"/>
                </a:solidFill>
              </a:rPr>
              <a:t>Changing precipitation patterns will affect the sector with irrigation needs increasing further </a:t>
            </a:r>
          </a:p>
          <a:p>
            <a:pPr marL="257175" indent="-257175" algn="l">
              <a:buFont typeface="Arial" panose="020B0604020202020204" pitchFamily="34" charset="0"/>
              <a:buChar char="•"/>
            </a:pPr>
            <a:r>
              <a:rPr lang="en-GB" sz="1500" dirty="0">
                <a:solidFill>
                  <a:schemeClr val="tx2"/>
                </a:solidFill>
              </a:rPr>
              <a:t>However, crop yields in northern Europe will increase owing to higher temperatures and certain crops may expand further North </a:t>
            </a:r>
          </a:p>
          <a:p>
            <a:pPr marL="257175" indent="-257175" algn="l">
              <a:buFont typeface="Arial" panose="020B0604020202020204" pitchFamily="34" charset="0"/>
              <a:buChar char="•"/>
            </a:pPr>
            <a:r>
              <a:rPr lang="en-GB" sz="1500" dirty="0">
                <a:solidFill>
                  <a:schemeClr val="tx2"/>
                </a:solidFill>
              </a:rPr>
              <a:t>Farmers will need to modify the types of crops they grow, adapting cultivation and even animal breeds to suit the changing climatic conditions </a:t>
            </a:r>
          </a:p>
          <a:p>
            <a:pPr marL="257175" indent="-257175" algn="l">
              <a:buFont typeface="Arial" panose="020B0604020202020204" pitchFamily="34" charset="0"/>
              <a:buChar char="•"/>
            </a:pPr>
            <a:r>
              <a:rPr lang="en-GB" sz="1500" dirty="0">
                <a:solidFill>
                  <a:schemeClr val="tx2"/>
                </a:solidFill>
              </a:rPr>
              <a:t>In forestry, technical measures, e.g. more effective firebreaks and the consistent clearing of brushwood are necessary to mitigate risks of forest fires as extreme heat increases likelihood </a:t>
            </a:r>
          </a:p>
          <a:p>
            <a:pPr marL="257175" indent="-257175" algn="l">
              <a:buFont typeface="Arial" panose="020B0604020202020204" pitchFamily="34" charset="0"/>
              <a:buChar char="•"/>
            </a:pPr>
            <a:r>
              <a:rPr lang="en-GB" sz="1500" dirty="0">
                <a:solidFill>
                  <a:schemeClr val="tx2"/>
                </a:solidFill>
              </a:rPr>
              <a:t>Intense heat, risk of fire and changing rainfall patterns will influence type of trees planted in new forests (species resistant to drought and high temperatures or even less-flammable trees) </a:t>
            </a:r>
          </a:p>
          <a:p>
            <a:pPr marL="257175" indent="-257175" algn="l">
              <a:buFont typeface="Arial" panose="020B0604020202020204" pitchFamily="34" charset="0"/>
              <a:buChar char="•"/>
            </a:pPr>
            <a:r>
              <a:rPr lang="en-GB" sz="1500" dirty="0">
                <a:solidFill>
                  <a:schemeClr val="tx2"/>
                </a:solidFill>
              </a:rPr>
              <a:t>Overall, climate change will contribute to unpredictability and increased risks for crops, animals and farmers</a:t>
            </a:r>
          </a:p>
          <a:p>
            <a:pPr marL="257175" indent="-257175" algn="l">
              <a:buFont typeface="Arial" panose="020B0604020202020204" pitchFamily="34" charset="0"/>
              <a:buChar char="•"/>
            </a:pPr>
            <a:endParaRPr lang="en-GB" sz="1500" dirty="0"/>
          </a:p>
        </p:txBody>
      </p:sp>
    </p:spTree>
    <p:extLst>
      <p:ext uri="{BB962C8B-B14F-4D97-AF65-F5344CB8AC3E}">
        <p14:creationId xmlns:p14="http://schemas.microsoft.com/office/powerpoint/2010/main" val="3950077175"/>
      </p:ext>
    </p:extLst>
  </p:cSld>
  <p:clrMapOvr>
    <a:masterClrMapping/>
  </p:clrMapOvr>
</p:sld>
</file>

<file path=ppt/theme/theme1.xml><?xml version="1.0" encoding="utf-8"?>
<a:theme xmlns:a="http://schemas.openxmlformats.org/drawingml/2006/main" name="EUOSHA Prevention - Wide">
  <a:themeElements>
    <a:clrScheme name="EU-OSHA Prevention materials">
      <a:dk1>
        <a:srgbClr val="000000"/>
      </a:dk1>
      <a:lt1>
        <a:srgbClr val="FFFFFF"/>
      </a:lt1>
      <a:dk2>
        <a:srgbClr val="003399"/>
      </a:dk2>
      <a:lt2>
        <a:srgbClr val="FFFFFF"/>
      </a:lt2>
      <a:accent1>
        <a:srgbClr val="003399"/>
      </a:accent1>
      <a:accent2>
        <a:srgbClr val="967EA7"/>
      </a:accent2>
      <a:accent3>
        <a:srgbClr val="B1B3B4"/>
      </a:accent3>
      <a:accent4>
        <a:srgbClr val="10B2E4"/>
      </a:accent4>
      <a:accent5>
        <a:srgbClr val="58585A"/>
      </a:accent5>
      <a:accent6>
        <a:srgbClr val="DFD8E4"/>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Prevention materials">
        <a:dk1>
          <a:srgbClr val="000000"/>
        </a:dk1>
        <a:lt1>
          <a:srgbClr val="FFFFFF"/>
        </a:lt1>
        <a:dk2>
          <a:srgbClr val="003399"/>
        </a:dk2>
        <a:lt2>
          <a:srgbClr val="FFFFFF"/>
        </a:lt2>
        <a:accent1>
          <a:srgbClr val="003399"/>
        </a:accent1>
        <a:accent2>
          <a:srgbClr val="967EA7"/>
        </a:accent2>
        <a:accent3>
          <a:srgbClr val="B1B3B4"/>
        </a:accent3>
        <a:accent4>
          <a:srgbClr val="10B2E4"/>
        </a:accent4>
        <a:accent5>
          <a:srgbClr val="58585A"/>
        </a:accent5>
        <a:accent6>
          <a:srgbClr val="DFD8E4"/>
        </a:accent6>
        <a:hlink>
          <a:srgbClr val="003399"/>
        </a:hlink>
        <a:folHlink>
          <a:srgbClr val="B1B3B4"/>
        </a:folHlink>
      </a:clrScheme>
    </a:extraClrScheme>
  </a:extraClrSchemeLst>
  <a:extLst>
    <a:ext uri="{05A4C25C-085E-4340-85A3-A5531E510DB2}">
      <thm15:themeFamily xmlns:thm15="http://schemas.microsoft.com/office/thememl/2012/main" name="EUOSHA Prevention.potx" id="{29FA7B15-B9D6-4AA1-A6D8-A12F503B9E1C}" vid="{B0AF137A-EB6D-434D-A07B-D1263AABB6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774</TotalTime>
  <Words>1587</Words>
  <Application>Microsoft Office PowerPoint</Application>
  <PresentationFormat>Näytössä katseltava esitys (16:9)</PresentationFormat>
  <Paragraphs>121</Paragraphs>
  <Slides>15</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15</vt:i4>
      </vt:variant>
    </vt:vector>
  </HeadingPairs>
  <TitlesOfParts>
    <vt:vector size="20" baseType="lpstr">
      <vt:lpstr>Arial</vt:lpstr>
      <vt:lpstr>Calibri</vt:lpstr>
      <vt:lpstr>Courier New</vt:lpstr>
      <vt:lpstr>Wingdings</vt:lpstr>
      <vt:lpstr>EUOSHA Prevention - Wide</vt:lpstr>
      <vt:lpstr>    Review on the future of Agriculture and Occupational Safety and Health (OSH)</vt:lpstr>
      <vt:lpstr>People involved in preparing study</vt:lpstr>
      <vt:lpstr>Key aspects of the Study</vt:lpstr>
      <vt:lpstr>Key trends and resulting changes in agriculture</vt:lpstr>
      <vt:lpstr>Digitalisation of agriculture (smart farming)</vt:lpstr>
      <vt:lpstr>Digitalisation of agriculture (smart farming)</vt:lpstr>
      <vt:lpstr>Digitalisation of agriculture (smart farming)</vt:lpstr>
      <vt:lpstr>OSH challenges from new digital technologies</vt:lpstr>
      <vt:lpstr>Impact of climate change on farming and forestry</vt:lpstr>
      <vt:lpstr>Impact of climate change on OSH</vt:lpstr>
      <vt:lpstr>OSH measures to minimize impact of climate change</vt:lpstr>
      <vt:lpstr>OSH impacts of labour market trends</vt:lpstr>
      <vt:lpstr>General conclusions</vt:lpstr>
      <vt:lpstr>OSH recommendations</vt:lpstr>
      <vt:lpstr>Policy-related recommendations</vt:lpstr>
    </vt:vector>
  </TitlesOfParts>
  <Company>EU-OSHA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 and the Future of Work:  Benefits &amp; Risks of Artificial Intelligence tools in workplaces.  Asc. Prof. Dr. Phoebe V. Moore Management &amp; Organisation University of Leicester, School of Business</dc:title>
  <dc:creator>Alun Jones</dc:creator>
  <cp:lastModifiedBy>Leppälä Jarkko (LUKE)</cp:lastModifiedBy>
  <cp:revision>83</cp:revision>
  <cp:lastPrinted>2019-02-14T08:17:44Z</cp:lastPrinted>
  <dcterms:created xsi:type="dcterms:W3CDTF">2019-02-12T12:30:18Z</dcterms:created>
  <dcterms:modified xsi:type="dcterms:W3CDTF">2021-09-30T13:11:16Z</dcterms:modified>
</cp:coreProperties>
</file>