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29"/>
  </p:notesMasterIdLst>
  <p:sldIdLst>
    <p:sldId id="256" r:id="rId2"/>
    <p:sldId id="280" r:id="rId3"/>
    <p:sldId id="281" r:id="rId4"/>
    <p:sldId id="282" r:id="rId5"/>
    <p:sldId id="279" r:id="rId6"/>
    <p:sldId id="305" r:id="rId7"/>
    <p:sldId id="283" r:id="rId8"/>
    <p:sldId id="296" r:id="rId9"/>
    <p:sldId id="284" r:id="rId10"/>
    <p:sldId id="257" r:id="rId11"/>
    <p:sldId id="274" r:id="rId12"/>
    <p:sldId id="286" r:id="rId13"/>
    <p:sldId id="297" r:id="rId14"/>
    <p:sldId id="287" r:id="rId15"/>
    <p:sldId id="303" r:id="rId16"/>
    <p:sldId id="304" r:id="rId17"/>
    <p:sldId id="302" r:id="rId18"/>
    <p:sldId id="299" r:id="rId19"/>
    <p:sldId id="288" r:id="rId20"/>
    <p:sldId id="290" r:id="rId21"/>
    <p:sldId id="291" r:id="rId22"/>
    <p:sldId id="300" r:id="rId23"/>
    <p:sldId id="301" r:id="rId24"/>
    <p:sldId id="292" r:id="rId25"/>
    <p:sldId id="293" r:id="rId26"/>
    <p:sldId id="294" r:id="rId27"/>
    <p:sldId id="295"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944" autoAdjust="0"/>
  </p:normalViewPr>
  <p:slideViewPr>
    <p:cSldViewPr>
      <p:cViewPr varScale="1">
        <p:scale>
          <a:sx n="65" d="100"/>
          <a:sy n="65" d="100"/>
        </p:scale>
        <p:origin x="1332" y="44"/>
      </p:cViewPr>
      <p:guideLst>
        <p:guide orient="horz" pos="1620"/>
        <p:guide pos="2880"/>
      </p:guideLst>
    </p:cSldViewPr>
  </p:slideViewPr>
  <p:notesTextViewPr>
    <p:cViewPr>
      <p:scale>
        <a:sx n="1" d="1"/>
        <a:sy n="1" d="1"/>
      </p:scale>
      <p:origin x="0" y="0"/>
    </p:cViewPr>
  </p:notesTextViewPr>
  <p:sorterViewPr>
    <p:cViewPr>
      <p:scale>
        <a:sx n="160" d="100"/>
        <a:sy n="160" d="100"/>
      </p:scale>
      <p:origin x="0" y="-95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01320-0063-4DFE-B590-28A4EF33CFA6}" type="datetimeFigureOut">
              <a:rPr lang="en-GB" smtClean="0"/>
              <a:t>05/09/2021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BDB37-6CE1-43E1-A7D2-8FF9B9A4FCBD}" type="slidenum">
              <a:rPr lang="en-GB" smtClean="0"/>
              <a:t>‹#›</a:t>
            </a:fld>
            <a:endParaRPr lang="en-GB"/>
          </a:p>
        </p:txBody>
      </p:sp>
    </p:spTree>
    <p:extLst>
      <p:ext uri="{BB962C8B-B14F-4D97-AF65-F5344CB8AC3E}">
        <p14:creationId xmlns:p14="http://schemas.microsoft.com/office/powerpoint/2010/main" val="2680705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TextEdit="1"/>
          </p:cNvSpPr>
          <p:nvPr>
            <p:ph type="sldImg"/>
          </p:nvPr>
        </p:nvSpPr>
        <p:spPr bwMode="auto">
          <a:xfrm>
            <a:off x="69850" y="749300"/>
            <a:ext cx="6667500" cy="3751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Rectangle 3"/>
          <p:cNvSpPr>
            <a:spLocks noGrp="1"/>
          </p:cNvSpPr>
          <p:nvPr>
            <p:ph type="body" idx="1"/>
          </p:nvPr>
        </p:nvSpPr>
        <p:spPr bwMode="auto">
          <a:xfrm>
            <a:off x="895350" y="4748213"/>
            <a:ext cx="5006975" cy="4414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en-US">
                <a:latin typeface="Arial" panose="020B0604020202020204" pitchFamily="34" charset="0"/>
                <a:ea typeface="MS PGothic" panose="020B0600070205080204" pitchFamily="34" charset="-128"/>
                <a:cs typeface="Arial" panose="020B0604020202020204" pitchFamily="34" charset="0"/>
              </a:rPr>
              <a:t>The Agency’s vision is to be the </a:t>
            </a:r>
            <a:r>
              <a:rPr lang="en-GB" altLang="en-US">
                <a:latin typeface="Arial" panose="020B0604020202020204" pitchFamily="34" charset="0"/>
                <a:ea typeface="MS PGothic" panose="020B0600070205080204" pitchFamily="34" charset="-128"/>
                <a:cs typeface="Arial" panose="020B0604020202020204" pitchFamily="34" charset="0"/>
              </a:rPr>
              <a:t>European centre of excellence for occupational safety and health information, promoting a preventive culture to support the goal of making Europe’s current and future workplaces safe, healthy and productive, and we have identified our values as being pan-European; relevant and responsive; reliable and transparent; tripartite; and partnership- and network-based.</a:t>
            </a:r>
            <a:endParaRPr lang="da-DK" altLang="en-US">
              <a:latin typeface="Arial" panose="020B0604020202020204" pitchFamily="34" charset="0"/>
              <a:ea typeface="MS PGothic" panose="020B0600070205080204" pitchFamily="34" charset="-128"/>
              <a:cs typeface="Arial" panose="020B0604020202020204" pitchFamily="34" charset="0"/>
            </a:endParaRPr>
          </a:p>
          <a:p>
            <a:pPr eaLnBrk="1" hangingPunct="1">
              <a:spcBef>
                <a:spcPct val="0"/>
              </a:spcBef>
            </a:pPr>
            <a:endParaRPr lang="fr-FR" altLang="de-DE">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67098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a:ln/>
        </p:spPr>
      </p:sp>
      <p:sp>
        <p:nvSpPr>
          <p:cNvPr id="122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de-DE">
              <a:latin typeface="Times New Roman" panose="02020603050405020304" pitchFamily="18" charset="0"/>
              <a:ea typeface="ＭＳ Ｐゴシック" panose="020B0600070205080204" pitchFamily="34" charset="-128"/>
            </a:endParaRPr>
          </a:p>
        </p:txBody>
      </p:sp>
      <p:sp>
        <p:nvSpPr>
          <p:cNvPr id="122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69938" indent="-295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84275" indent="-2365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57350" indent="-2365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32013" indent="-2365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89213" indent="-2365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46413" indent="-2365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03613" indent="-2365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960813" indent="-2365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A9E62B7-6236-4A96-91A5-1B712B23057D}" type="slidenum">
              <a:rPr lang="en-GB" altLang="de-DE" smtClean="0"/>
              <a:pPr>
                <a:spcBef>
                  <a:spcPct val="0"/>
                </a:spcBef>
              </a:pPr>
              <a:t>15</a:t>
            </a:fld>
            <a:endParaRPr lang="en-GB" altLang="de-DE"/>
          </a:p>
        </p:txBody>
      </p:sp>
    </p:spTree>
    <p:extLst>
      <p:ext uri="{BB962C8B-B14F-4D97-AF65-F5344CB8AC3E}">
        <p14:creationId xmlns:p14="http://schemas.microsoft.com/office/powerpoint/2010/main" val="220329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225425" y="522288"/>
            <a:ext cx="6659563" cy="3746500"/>
          </a:xfrm>
          <a:ln/>
        </p:spPr>
      </p:sp>
      <p:sp>
        <p:nvSpPr>
          <p:cNvPr id="18435" name="Notes Placeholder 2"/>
          <p:cNvSpPr>
            <a:spLocks noGrp="1"/>
          </p:cNvSpPr>
          <p:nvPr>
            <p:ph type="body" idx="1"/>
          </p:nvPr>
        </p:nvSpPr>
        <p:spPr>
          <a:xfrm>
            <a:off x="287338" y="4459288"/>
            <a:ext cx="6527800" cy="4773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0" tIns="46930" rIns="93860" bIns="46930"/>
          <a:lstStyle/>
          <a:p>
            <a:endParaRPr lang="en-US"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7625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is still under development but you could put this:</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tool for the agricultural sector with a focus on animal farming/ fruit and vegetable cultivation (but also covering general OSH risks) will be published by end of this year.</a:t>
            </a:r>
          </a:p>
          <a:p>
            <a:r>
              <a:rPr lang="en-GB" sz="1200" kern="1200" dirty="0">
                <a:solidFill>
                  <a:schemeClr val="tx1"/>
                </a:solidFill>
                <a:effectLst/>
                <a:latin typeface="+mn-lt"/>
                <a:ea typeface="+mn-ea"/>
                <a:cs typeface="+mn-cs"/>
              </a:rPr>
              <a:t>It is being developed by the EU social partner (</a:t>
            </a:r>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steering committee with experts from EFFAT and </a:t>
            </a:r>
            <a:r>
              <a:rPr lang="en-GB" sz="1200" kern="1200" dirty="0" err="1">
                <a:solidFill>
                  <a:schemeClr val="tx1"/>
                </a:solidFill>
                <a:effectLst/>
                <a:latin typeface="+mn-lt"/>
                <a:ea typeface="+mn-ea"/>
                <a:cs typeface="+mn-cs"/>
              </a:rPr>
              <a:t>copa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cogeca</a:t>
            </a:r>
            <a:r>
              <a:rPr lang="en-GB" sz="1200" kern="1200" dirty="0">
                <a:solidFill>
                  <a:schemeClr val="tx1"/>
                </a:solidFill>
                <a:effectLst/>
                <a:latin typeface="+mn-lt"/>
                <a:ea typeface="+mn-ea"/>
                <a:cs typeface="+mn-cs"/>
              </a:rPr>
              <a:t>) with the support of EU-OSHA.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made very good progress at the May </a:t>
            </a:r>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steering committee meeting and hopefully will be able to finalise the full content of all </a:t>
            </a:r>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modules before summer so that the testing of the new tool can start in autumn.</a:t>
            </a:r>
          </a:p>
          <a:p>
            <a:endParaRPr lang="en-GB" dirty="0"/>
          </a:p>
        </p:txBody>
      </p:sp>
      <p:sp>
        <p:nvSpPr>
          <p:cNvPr id="4" name="Slide Number Placeholder 3"/>
          <p:cNvSpPr>
            <a:spLocks noGrp="1"/>
          </p:cNvSpPr>
          <p:nvPr>
            <p:ph type="sldNum" sz="quarter" idx="10"/>
          </p:nvPr>
        </p:nvSpPr>
        <p:spPr/>
        <p:txBody>
          <a:bodyPr/>
          <a:lstStyle/>
          <a:p>
            <a:fld id="{C85BDB37-6CE1-43E1-A7D2-8FF9B9A4FCBD}" type="slidenum">
              <a:rPr lang="en-GB" smtClean="0"/>
              <a:t>17</a:t>
            </a:fld>
            <a:endParaRPr lang="en-GB"/>
          </a:p>
        </p:txBody>
      </p:sp>
    </p:spTree>
    <p:extLst>
      <p:ext uri="{BB962C8B-B14F-4D97-AF65-F5344CB8AC3E}">
        <p14:creationId xmlns:p14="http://schemas.microsoft.com/office/powerpoint/2010/main" val="4111291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COVID-19 pandemic has also made us aware of the importance of systemically important staff</a:t>
            </a:r>
            <a:r>
              <a:rPr lang="en-US" sz="1200" kern="1200" dirty="0">
                <a:solidFill>
                  <a:schemeClr val="tx1"/>
                </a:solidFill>
                <a:effectLst/>
                <a:latin typeface="+mn-lt"/>
                <a:ea typeface="+mn-ea"/>
                <a:cs typeface="+mn-cs"/>
              </a:rPr>
              <a:t>, such as B. of those employed in the </a:t>
            </a:r>
            <a:r>
              <a:rPr lang="en-US" sz="1200" kern="1200" dirty="0" err="1">
                <a:solidFill>
                  <a:schemeClr val="tx1"/>
                </a:solidFill>
                <a:effectLst/>
                <a:latin typeface="+mn-lt"/>
                <a:ea typeface="+mn-ea"/>
                <a:cs typeface="+mn-cs"/>
              </a:rPr>
              <a:t>agri</a:t>
            </a:r>
            <a:r>
              <a:rPr lang="en-US" sz="1200" kern="1200" dirty="0">
                <a:solidFill>
                  <a:schemeClr val="tx1"/>
                </a:solidFill>
                <a:effectLst/>
                <a:latin typeface="+mn-lt"/>
                <a:ea typeface="+mn-ea"/>
                <a:cs typeface="+mn-cs"/>
              </a:rPr>
              <a:t>-food sector. For this reason, it will be particularly important to mitigate </a:t>
            </a:r>
            <a:r>
              <a:rPr lang="en-US" sz="1200" b="1" kern="1200" dirty="0">
                <a:solidFill>
                  <a:schemeClr val="tx1"/>
                </a:solidFill>
                <a:effectLst/>
                <a:latin typeface="+mn-lt"/>
                <a:ea typeface="+mn-ea"/>
                <a:cs typeface="+mn-cs"/>
              </a:rPr>
              <a:t>the socio-economic impact on the food chain </a:t>
            </a:r>
            <a:r>
              <a:rPr lang="en-US" sz="1200" kern="1200" dirty="0">
                <a:solidFill>
                  <a:schemeClr val="tx1"/>
                </a:solidFill>
                <a:effectLst/>
                <a:latin typeface="+mn-lt"/>
                <a:ea typeface="+mn-ea"/>
                <a:cs typeface="+mn-cs"/>
              </a:rPr>
              <a:t>and to ensure that the principles enshrined in the </a:t>
            </a:r>
            <a:r>
              <a:rPr lang="en-US" sz="1200" b="1" kern="1200" dirty="0">
                <a:solidFill>
                  <a:schemeClr val="tx1"/>
                </a:solidFill>
                <a:effectLst/>
                <a:latin typeface="+mn-lt"/>
                <a:ea typeface="+mn-ea"/>
                <a:cs typeface="+mn-cs"/>
              </a:rPr>
              <a:t>European Pillar of Social Rights are respected</a:t>
            </a:r>
            <a:r>
              <a:rPr lang="en-US" sz="1200" kern="1200" dirty="0">
                <a:solidFill>
                  <a:schemeClr val="tx1"/>
                </a:solidFill>
                <a:effectLst/>
                <a:latin typeface="+mn-lt"/>
                <a:ea typeface="+mn-ea"/>
                <a:cs typeface="+mn-cs"/>
              </a:rPr>
              <a:t>, particularly with regard to </a:t>
            </a:r>
            <a:r>
              <a:rPr lang="en-US" sz="1200" b="1" kern="1200" dirty="0">
                <a:solidFill>
                  <a:schemeClr val="tx1"/>
                </a:solidFill>
                <a:effectLst/>
                <a:latin typeface="+mn-lt"/>
                <a:ea typeface="+mn-ea"/>
                <a:cs typeface="+mn-cs"/>
              </a:rPr>
              <a:t>precarious, seasonal and undeclared work</a:t>
            </a:r>
            <a:r>
              <a:rPr lang="en-US" sz="1200" kern="1200" dirty="0">
                <a:solidFill>
                  <a:schemeClr val="tx1"/>
                </a:solidFill>
                <a:effectLst/>
                <a:latin typeface="+mn-lt"/>
                <a:ea typeface="+mn-ea"/>
                <a:cs typeface="+mn-cs"/>
              </a:rPr>
              <a:t>. Issues such as the social protection of employees, working and living conditions as well as </a:t>
            </a:r>
            <a:r>
              <a:rPr lang="en-US" sz="1200" b="1" kern="1200" dirty="0">
                <a:solidFill>
                  <a:schemeClr val="tx1"/>
                </a:solidFill>
                <a:effectLst/>
                <a:latin typeface="+mn-lt"/>
                <a:ea typeface="+mn-ea"/>
                <a:cs typeface="+mn-cs"/>
              </a:rPr>
              <a:t>health and safety at work</a:t>
            </a:r>
            <a:r>
              <a:rPr lang="en-US" sz="1200" kern="1200" dirty="0">
                <a:solidFill>
                  <a:schemeClr val="tx1"/>
                </a:solidFill>
                <a:effectLst/>
                <a:latin typeface="+mn-lt"/>
                <a:ea typeface="+mn-ea"/>
                <a:cs typeface="+mn-cs"/>
              </a:rPr>
              <a:t> will play an important role in building fair, strong and sustainable food systems.</a:t>
            </a:r>
            <a:endParaRPr lang="en-GB" dirty="0"/>
          </a:p>
        </p:txBody>
      </p:sp>
      <p:sp>
        <p:nvSpPr>
          <p:cNvPr id="4" name="Slide Number Placeholder 3"/>
          <p:cNvSpPr>
            <a:spLocks noGrp="1"/>
          </p:cNvSpPr>
          <p:nvPr>
            <p:ph type="sldNum" sz="quarter" idx="10"/>
          </p:nvPr>
        </p:nvSpPr>
        <p:spPr/>
        <p:txBody>
          <a:bodyPr/>
          <a:lstStyle/>
          <a:p>
            <a:fld id="{3DDE832D-34EB-4035-94DD-9B58B67C3DCD}" type="slidenum">
              <a:rPr lang="en-GB" smtClean="0"/>
              <a:t>20</a:t>
            </a:fld>
            <a:endParaRPr lang="en-GB"/>
          </a:p>
        </p:txBody>
      </p:sp>
    </p:spTree>
    <p:extLst>
      <p:ext uri="{BB962C8B-B14F-4D97-AF65-F5344CB8AC3E}">
        <p14:creationId xmlns:p14="http://schemas.microsoft.com/office/powerpoint/2010/main" val="3904519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What factors provide capacities for coordinated actions to support leverage of improved OSH within supply chains?</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Who takes the leadership, e.g labour inspectorate,</a:t>
            </a:r>
            <a:r>
              <a:rPr lang="de-DE" sz="1200" kern="1200" baseline="0" dirty="0">
                <a:solidFill>
                  <a:schemeClr val="tx1"/>
                </a:solidFill>
                <a:effectLst/>
                <a:latin typeface="+mn-lt"/>
                <a:ea typeface="+mn-ea"/>
                <a:cs typeface="+mn-cs"/>
              </a:rPr>
              <a:t> accident insurance</a:t>
            </a:r>
            <a:endParaRPr lang="en-GB" sz="1200" kern="1200" dirty="0">
              <a:solidFill>
                <a:schemeClr val="tx1"/>
              </a:solidFill>
              <a:effectLst/>
              <a:latin typeface="+mn-lt"/>
              <a:ea typeface="+mn-ea"/>
              <a:cs typeface="+mn-cs"/>
            </a:endParaRPr>
          </a:p>
          <a:p>
            <a:pPr lvl="0"/>
            <a:endParaRPr lang="en-GB" sz="1200" kern="1200" baseline="-250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incentivises positive supply chain actions and determines their transfer and sustainability?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Pressure from clients,</a:t>
            </a:r>
            <a:r>
              <a:rPr lang="de-DE" sz="1200" kern="1200" baseline="0" dirty="0">
                <a:solidFill>
                  <a:schemeClr val="tx1"/>
                </a:solidFill>
                <a:effectLst/>
                <a:latin typeface="+mn-lt"/>
                <a:ea typeface="+mn-ea"/>
                <a:cs typeface="+mn-cs"/>
              </a:rPr>
              <a:t> consumers, reputation, economic pressure</a:t>
            </a:r>
          </a:p>
          <a:p>
            <a:pPr marL="171450" lvl="0" indent="-171450">
              <a:buFont typeface="Arial" panose="020B0604020202020204" pitchFamily="34" charset="0"/>
              <a:buChar char="•"/>
            </a:pPr>
            <a:r>
              <a:rPr lang="de-DE" sz="1200" kern="1200" baseline="0" dirty="0">
                <a:solidFill>
                  <a:schemeClr val="tx1"/>
                </a:solidFill>
                <a:effectLst/>
                <a:latin typeface="+mn-lt"/>
                <a:ea typeface="+mn-ea"/>
                <a:cs typeface="+mn-cs"/>
              </a:rPr>
              <a:t>Economic incentives for OSH managment systems</a:t>
            </a:r>
          </a:p>
          <a:p>
            <a:pPr marL="171450" lvl="0" indent="-171450">
              <a:buFont typeface="Arial" panose="020B0604020202020204" pitchFamily="34" charset="0"/>
              <a:buChar char="•"/>
            </a:pPr>
            <a:r>
              <a:rPr lang="de-DE" sz="1200" kern="1200" baseline="0" dirty="0">
                <a:solidFill>
                  <a:schemeClr val="tx1"/>
                </a:solidFill>
                <a:effectLst/>
                <a:latin typeface="+mn-lt"/>
                <a:ea typeface="+mn-ea"/>
                <a:cs typeface="+mn-cs"/>
              </a:rPr>
              <a:t>Social reporting</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How do national contexts support or constrain using supply chain relations to promote OSH among suppliers?</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Social insurance system</a:t>
            </a:r>
          </a:p>
          <a:p>
            <a:pPr lvl="0"/>
            <a:r>
              <a:rPr lang="en-GB" sz="1200" kern="1200" dirty="0">
                <a:solidFill>
                  <a:schemeClr val="tx1"/>
                </a:solidFill>
                <a:effectLst/>
                <a:latin typeface="+mn-lt"/>
                <a:ea typeface="+mn-ea"/>
                <a:cs typeface="+mn-cs"/>
              </a:rPr>
              <a:t>What are the innovative enforcement approaches among regulatory agencies in relation to supply chains and how effectively are they delivered in EU Member States?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Supply chain</a:t>
            </a:r>
            <a:r>
              <a:rPr lang="de-DE" sz="1200" kern="1200" baseline="0" dirty="0">
                <a:solidFill>
                  <a:schemeClr val="tx1"/>
                </a:solidFill>
                <a:effectLst/>
                <a:latin typeface="+mn-lt"/>
                <a:ea typeface="+mn-ea"/>
                <a:cs typeface="+mn-cs"/>
              </a:rPr>
              <a:t> X-ray</a:t>
            </a:r>
          </a:p>
          <a:p>
            <a:pPr marL="171450" lvl="0" indent="-171450">
              <a:buFont typeface="Arial" panose="020B0604020202020204" pitchFamily="34" charset="0"/>
              <a:buChar char="•"/>
            </a:pPr>
            <a:r>
              <a:rPr lang="de-DE" sz="1200" kern="1200" baseline="0" dirty="0">
                <a:solidFill>
                  <a:schemeClr val="tx1"/>
                </a:solidFill>
                <a:effectLst/>
                <a:latin typeface="+mn-lt"/>
                <a:ea typeface="+mn-ea"/>
                <a:cs typeface="+mn-cs"/>
              </a:rPr>
              <a:t>Social media</a:t>
            </a:r>
          </a:p>
          <a:p>
            <a:pPr marL="171450" lvl="0" indent="-171450">
              <a:buFont typeface="Arial" panose="020B0604020202020204" pitchFamily="34" charset="0"/>
              <a:buChar char="•"/>
            </a:pPr>
            <a:r>
              <a:rPr lang="de-DE" sz="1200" kern="1200" baseline="0" dirty="0">
                <a:solidFill>
                  <a:schemeClr val="tx1"/>
                </a:solidFill>
                <a:effectLst/>
                <a:latin typeface="+mn-lt"/>
                <a:ea typeface="+mn-ea"/>
                <a:cs typeface="+mn-cs"/>
              </a:rPr>
              <a:t>Blaming, shaming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is the role of regulatory inspection in addressing supply chain influences in their actions to enforce compliance in EU member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Supply chain</a:t>
            </a:r>
            <a:r>
              <a:rPr lang="de-DE" sz="1200" kern="1200" baseline="0" dirty="0">
                <a:solidFill>
                  <a:schemeClr val="tx1"/>
                </a:solidFill>
                <a:effectLst/>
                <a:latin typeface="+mn-lt"/>
                <a:ea typeface="+mn-ea"/>
                <a:cs typeface="+mn-cs"/>
              </a:rPr>
              <a:t> laws</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is the role of other OSH specialist inputs in achieving supply chain leverage?</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e.g. Construction safety coordiantors</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833C4CB-BE14-4280-AD17-7132132A2C34}" type="slidenum">
              <a:rPr lang="en-GB" smtClean="0"/>
              <a:t>21</a:t>
            </a:fld>
            <a:endParaRPr lang="en-GB"/>
          </a:p>
        </p:txBody>
      </p:sp>
    </p:spTree>
    <p:extLst>
      <p:ext uri="{BB962C8B-B14F-4D97-AF65-F5344CB8AC3E}">
        <p14:creationId xmlns:p14="http://schemas.microsoft.com/office/powerpoint/2010/main" val="1924270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Here</a:t>
            </a:r>
            <a:r>
              <a:rPr lang="es-ES" dirty="0"/>
              <a:t> </a:t>
            </a:r>
            <a:r>
              <a:rPr lang="es-ES" dirty="0" err="1"/>
              <a:t>you</a:t>
            </a:r>
            <a:r>
              <a:rPr lang="es-ES" dirty="0"/>
              <a:t> can </a:t>
            </a:r>
            <a:r>
              <a:rPr lang="es-ES" dirty="0" err="1"/>
              <a:t>include</a:t>
            </a:r>
            <a:r>
              <a:rPr lang="es-ES" dirty="0"/>
              <a:t> more </a:t>
            </a:r>
            <a:r>
              <a:rPr lang="es-ES" dirty="0" err="1"/>
              <a:t>on</a:t>
            </a:r>
            <a:r>
              <a:rPr lang="es-ES" dirty="0"/>
              <a:t> </a:t>
            </a:r>
            <a:r>
              <a:rPr lang="es-ES" dirty="0" err="1"/>
              <a:t>the</a:t>
            </a:r>
            <a:r>
              <a:rPr lang="es-ES" dirty="0"/>
              <a:t> OSH wiki </a:t>
            </a:r>
            <a:r>
              <a:rPr lang="es-ES" dirty="0" err="1"/>
              <a:t>sectoral</a:t>
            </a:r>
            <a:r>
              <a:rPr lang="es-ES" dirty="0"/>
              <a:t> Resources?</a:t>
            </a:r>
            <a:r>
              <a:rPr lang="es-ES" baseline="0" dirty="0"/>
              <a:t> Show </a:t>
            </a:r>
            <a:r>
              <a:rPr lang="es-ES" baseline="0" dirty="0" err="1"/>
              <a:t>the</a:t>
            </a:r>
            <a:r>
              <a:rPr lang="es-ES" baseline="0" dirty="0"/>
              <a:t> </a:t>
            </a:r>
            <a:r>
              <a:rPr lang="es-ES" baseline="0" dirty="0" err="1"/>
              <a:t>educational</a:t>
            </a:r>
            <a:r>
              <a:rPr lang="es-ES" baseline="0" dirty="0"/>
              <a:t> Resources </a:t>
            </a:r>
            <a:r>
              <a:rPr lang="es-ES" baseline="0" dirty="0" err="1"/>
              <a:t>there</a:t>
            </a:r>
            <a:r>
              <a:rPr lang="es-ES" baseline="0" dirty="0"/>
              <a:t>?</a:t>
            </a:r>
            <a:endParaRPr lang="en-GB" dirty="0"/>
          </a:p>
        </p:txBody>
      </p:sp>
      <p:sp>
        <p:nvSpPr>
          <p:cNvPr id="4" name="Slide Number Placeholder 3"/>
          <p:cNvSpPr>
            <a:spLocks noGrp="1"/>
          </p:cNvSpPr>
          <p:nvPr>
            <p:ph type="sldNum" sz="quarter" idx="10"/>
          </p:nvPr>
        </p:nvSpPr>
        <p:spPr/>
        <p:txBody>
          <a:bodyPr/>
          <a:lstStyle/>
          <a:p>
            <a:fld id="{F4EC2793-7838-4500-A849-257BF8FDD75B}" type="slidenum">
              <a:rPr lang="en-GB" smtClean="0"/>
              <a:t>24</a:t>
            </a:fld>
            <a:endParaRPr lang="en-GB"/>
          </a:p>
        </p:txBody>
      </p:sp>
    </p:spTree>
    <p:extLst>
      <p:ext uri="{BB962C8B-B14F-4D97-AF65-F5344CB8AC3E}">
        <p14:creationId xmlns:p14="http://schemas.microsoft.com/office/powerpoint/2010/main" val="124455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The</a:t>
            </a:r>
            <a:r>
              <a:rPr lang="es-ES" dirty="0"/>
              <a:t> </a:t>
            </a:r>
            <a:r>
              <a:rPr lang="es-ES" dirty="0" err="1"/>
              <a:t>tool</a:t>
            </a:r>
            <a:r>
              <a:rPr lang="es-ES" baseline="0" dirty="0"/>
              <a:t> has </a:t>
            </a:r>
            <a:r>
              <a:rPr lang="es-ES" baseline="0" dirty="0" err="1"/>
              <a:t>been</a:t>
            </a:r>
            <a:r>
              <a:rPr lang="es-ES" baseline="0" dirty="0"/>
              <a:t> </a:t>
            </a:r>
            <a:r>
              <a:rPr lang="es-ES" baseline="0" dirty="0" err="1"/>
              <a:t>published</a:t>
            </a:r>
            <a:r>
              <a:rPr lang="es-ES" baseline="0" dirty="0"/>
              <a:t> June 2020 and </a:t>
            </a:r>
            <a:r>
              <a:rPr lang="es-ES" baseline="0" dirty="0" err="1"/>
              <a:t>now</a:t>
            </a:r>
            <a:r>
              <a:rPr lang="es-ES" baseline="0" dirty="0"/>
              <a:t> </a:t>
            </a:r>
            <a:r>
              <a:rPr lang="es-ES" baseline="0" dirty="0" err="1"/>
              <a:t>updated</a:t>
            </a:r>
            <a:r>
              <a:rPr lang="es-ES" baseline="0" dirty="0"/>
              <a:t>. </a:t>
            </a:r>
            <a:r>
              <a:rPr lang="es-ES" dirty="0" err="1"/>
              <a:t>Update</a:t>
            </a:r>
            <a:r>
              <a:rPr lang="es-ES" dirty="0"/>
              <a:t> </a:t>
            </a:r>
            <a:r>
              <a:rPr lang="es-ES" dirty="0" err="1"/>
              <a:t>included</a:t>
            </a:r>
            <a:r>
              <a:rPr lang="es-ES" dirty="0"/>
              <a:t> </a:t>
            </a:r>
            <a:r>
              <a:rPr lang="es-ES" dirty="0" err="1"/>
              <a:t>better</a:t>
            </a:r>
            <a:r>
              <a:rPr lang="es-ES" baseline="0" dirty="0"/>
              <a:t> </a:t>
            </a:r>
            <a:r>
              <a:rPr lang="es-ES" baseline="0" dirty="0" err="1"/>
              <a:t>coordination</a:t>
            </a:r>
            <a:r>
              <a:rPr lang="es-ES" baseline="0" dirty="0"/>
              <a:t> </a:t>
            </a:r>
            <a:r>
              <a:rPr lang="es-ES" baseline="0" dirty="0" err="1"/>
              <a:t>between</a:t>
            </a:r>
            <a:r>
              <a:rPr lang="es-ES" baseline="0" dirty="0"/>
              <a:t> general RA and COVID </a:t>
            </a:r>
            <a:r>
              <a:rPr lang="es-ES" baseline="0" dirty="0" err="1"/>
              <a:t>measures</a:t>
            </a:r>
            <a:r>
              <a:rPr lang="es-ES" baseline="0" dirty="0"/>
              <a:t>, </a:t>
            </a:r>
            <a:r>
              <a:rPr lang="es-ES" baseline="0" dirty="0" err="1"/>
              <a:t>working</a:t>
            </a:r>
            <a:r>
              <a:rPr lang="es-ES" baseline="0" dirty="0"/>
              <a:t> at </a:t>
            </a:r>
            <a:r>
              <a:rPr lang="es-ES" baseline="0" dirty="0" err="1"/>
              <a:t>external</a:t>
            </a:r>
            <a:r>
              <a:rPr lang="es-ES" baseline="0" dirty="0"/>
              <a:t> </a:t>
            </a:r>
            <a:r>
              <a:rPr lang="es-ES" baseline="0" dirty="0" err="1"/>
              <a:t>premises</a:t>
            </a:r>
            <a:r>
              <a:rPr lang="es-ES" baseline="0" dirty="0"/>
              <a:t> &amp; </a:t>
            </a:r>
            <a:r>
              <a:rPr lang="es-ES" baseline="0" dirty="0" err="1"/>
              <a:t>deliveries</a:t>
            </a:r>
            <a:r>
              <a:rPr lang="es-ES" baseline="0" dirty="0"/>
              <a:t>.</a:t>
            </a:r>
          </a:p>
          <a:p>
            <a:r>
              <a:rPr lang="es-ES" baseline="0" dirty="0" err="1"/>
              <a:t>By</a:t>
            </a:r>
            <a:r>
              <a:rPr lang="es-ES" baseline="0" dirty="0"/>
              <a:t> </a:t>
            </a:r>
            <a:r>
              <a:rPr lang="es-ES" baseline="0" dirty="0" err="1"/>
              <a:t>now</a:t>
            </a:r>
            <a:r>
              <a:rPr lang="es-ES" baseline="0" dirty="0"/>
              <a:t> more tan 17000RA </a:t>
            </a:r>
            <a:r>
              <a:rPr lang="es-ES" baseline="0" dirty="0" err="1"/>
              <a:t>have</a:t>
            </a:r>
            <a:r>
              <a:rPr lang="es-ES" baseline="0" dirty="0"/>
              <a:t> </a:t>
            </a:r>
            <a:r>
              <a:rPr lang="es-ES" baseline="0" dirty="0" err="1"/>
              <a:t>been</a:t>
            </a:r>
            <a:r>
              <a:rPr lang="es-ES" baseline="0" dirty="0"/>
              <a:t> </a:t>
            </a:r>
            <a:r>
              <a:rPr lang="es-ES" baseline="0" dirty="0" err="1"/>
              <a:t>conducted</a:t>
            </a:r>
            <a:r>
              <a:rPr lang="es-ES" baseline="0" dirty="0"/>
              <a:t> </a:t>
            </a:r>
            <a:r>
              <a:rPr lang="es-ES" baseline="0" dirty="0" err="1"/>
              <a:t>with</a:t>
            </a:r>
            <a:r>
              <a:rPr lang="es-ES" baseline="0" dirty="0"/>
              <a:t> COVID </a:t>
            </a:r>
            <a:r>
              <a:rPr lang="es-ES" baseline="0" dirty="0" err="1"/>
              <a:t>tools</a:t>
            </a:r>
            <a:r>
              <a:rPr lang="es-ES" baseline="0" dirty="0"/>
              <a:t> - </a:t>
            </a:r>
            <a:r>
              <a:rPr lang="es-ES" baseline="0" dirty="0" err="1"/>
              <a:t>most</a:t>
            </a:r>
            <a:r>
              <a:rPr lang="es-ES" baseline="0" dirty="0"/>
              <a:t> of </a:t>
            </a:r>
            <a:r>
              <a:rPr lang="es-ES" baseline="0" dirty="0" err="1"/>
              <a:t>them</a:t>
            </a:r>
            <a:r>
              <a:rPr lang="es-ES" baseline="0" dirty="0"/>
              <a:t> in France, </a:t>
            </a:r>
            <a:r>
              <a:rPr lang="es-ES" baseline="0" dirty="0" err="1"/>
              <a:t>where</a:t>
            </a:r>
            <a:r>
              <a:rPr lang="es-ES" baseline="0" dirty="0"/>
              <a:t> </a:t>
            </a:r>
            <a:r>
              <a:rPr lang="es-ES" baseline="0" dirty="0" err="1"/>
              <a:t>there</a:t>
            </a:r>
            <a:r>
              <a:rPr lang="es-ES" baseline="0" dirty="0"/>
              <a:t> are subsidies </a:t>
            </a:r>
            <a:r>
              <a:rPr lang="es-ES" baseline="0" dirty="0" err="1"/>
              <a:t>for</a:t>
            </a:r>
            <a:r>
              <a:rPr lang="es-ES" baseline="0" dirty="0"/>
              <a:t> </a:t>
            </a:r>
            <a:r>
              <a:rPr lang="es-ES" baseline="0" dirty="0" err="1"/>
              <a:t>doing</a:t>
            </a:r>
            <a:r>
              <a:rPr lang="es-ES" baseline="0" dirty="0"/>
              <a:t> </a:t>
            </a:r>
            <a:r>
              <a:rPr lang="es-ES" baseline="0" dirty="0" err="1"/>
              <a:t>the</a:t>
            </a:r>
            <a:r>
              <a:rPr lang="es-ES" baseline="0" dirty="0"/>
              <a:t> RA, </a:t>
            </a:r>
            <a:r>
              <a:rPr lang="es-ES" baseline="0" dirty="0" err="1"/>
              <a:t>getting</a:t>
            </a:r>
            <a:r>
              <a:rPr lang="es-ES" baseline="0" dirty="0"/>
              <a:t> </a:t>
            </a:r>
            <a:r>
              <a:rPr lang="es-ES" baseline="0" dirty="0" err="1"/>
              <a:t>erimbursed</a:t>
            </a:r>
            <a:r>
              <a:rPr lang="es-ES" baseline="0" dirty="0"/>
              <a:t> 50% of </a:t>
            </a:r>
            <a:r>
              <a:rPr lang="es-ES" baseline="0" dirty="0" err="1"/>
              <a:t>costs</a:t>
            </a:r>
            <a:r>
              <a:rPr lang="es-ES" baseline="0" dirty="0"/>
              <a:t> </a:t>
            </a:r>
            <a:r>
              <a:rPr lang="es-ES" baseline="0" dirty="0" err="1"/>
              <a:t>for</a:t>
            </a:r>
            <a:r>
              <a:rPr lang="es-ES" baseline="0" dirty="0"/>
              <a:t> </a:t>
            </a:r>
            <a:r>
              <a:rPr lang="es-ES" baseline="0" dirty="0" err="1"/>
              <a:t>masks</a:t>
            </a:r>
            <a:r>
              <a:rPr lang="es-ES" baseline="0" dirty="0"/>
              <a:t> and </a:t>
            </a:r>
            <a:r>
              <a:rPr lang="es-ES" baseline="0" dirty="0" err="1"/>
              <a:t>hygienic</a:t>
            </a:r>
            <a:r>
              <a:rPr lang="es-ES" baseline="0" dirty="0"/>
              <a:t> gel.</a:t>
            </a:r>
          </a:p>
          <a:p>
            <a:endParaRPr lang="en-GB" dirty="0"/>
          </a:p>
        </p:txBody>
      </p:sp>
      <p:sp>
        <p:nvSpPr>
          <p:cNvPr id="4" name="Slide Number Placeholder 3"/>
          <p:cNvSpPr>
            <a:spLocks noGrp="1"/>
          </p:cNvSpPr>
          <p:nvPr>
            <p:ph type="sldNum" sz="quarter" idx="10"/>
          </p:nvPr>
        </p:nvSpPr>
        <p:spPr/>
        <p:txBody>
          <a:bodyPr/>
          <a:lstStyle/>
          <a:p>
            <a:fld id="{F4EC2793-7838-4500-A849-257BF8FDD75B}" type="slidenum">
              <a:rPr lang="en-GB" smtClean="0"/>
              <a:t>26</a:t>
            </a:fld>
            <a:endParaRPr lang="en-GB"/>
          </a:p>
        </p:txBody>
      </p:sp>
    </p:spTree>
    <p:extLst>
      <p:ext uri="{BB962C8B-B14F-4D97-AF65-F5344CB8AC3E}">
        <p14:creationId xmlns:p14="http://schemas.microsoft.com/office/powerpoint/2010/main" val="530407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1DDAA4D-015A-4578-8FC7-F80B5E601C13}" type="slidenum">
              <a:rPr lang="en-GB" smtClean="0"/>
              <a:t>27</a:t>
            </a:fld>
            <a:endParaRPr lang="en-GB"/>
          </a:p>
        </p:txBody>
      </p:sp>
    </p:spTree>
    <p:extLst>
      <p:ext uri="{BB962C8B-B14F-4D97-AF65-F5344CB8AC3E}">
        <p14:creationId xmlns:p14="http://schemas.microsoft.com/office/powerpoint/2010/main" val="302218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17A5CFA6-E2A0-4FDC-90B4-90A59987563C}" type="datetime1">
              <a:rPr lang="en-GB" smtClean="0"/>
              <a:pPr>
                <a:defRPr/>
              </a:pPr>
              <a:t>05/09/2021</a:t>
            </a:fld>
            <a:endParaRPr lang="en-GB"/>
          </a:p>
        </p:txBody>
      </p:sp>
      <p:sp>
        <p:nvSpPr>
          <p:cNvPr id="5" name="Slide Number Placeholder 4"/>
          <p:cNvSpPr>
            <a:spLocks noGrp="1"/>
          </p:cNvSpPr>
          <p:nvPr>
            <p:ph type="sldNum" sz="quarter" idx="11"/>
          </p:nvPr>
        </p:nvSpPr>
        <p:spPr/>
        <p:txBody>
          <a:bodyPr/>
          <a:lstStyle/>
          <a:p>
            <a:pPr>
              <a:defRPr/>
            </a:pPr>
            <a:fld id="{CD51735E-1117-4FF3-8CD0-C8A549CB4EFE}" type="slidenum">
              <a:rPr lang="en-GB" smtClean="0"/>
              <a:pPr>
                <a:defRPr/>
              </a:pPr>
              <a:t>3</a:t>
            </a:fld>
            <a:endParaRPr lang="en-GB"/>
          </a:p>
        </p:txBody>
      </p:sp>
    </p:spTree>
    <p:extLst>
      <p:ext uri="{BB962C8B-B14F-4D97-AF65-F5344CB8AC3E}">
        <p14:creationId xmlns:p14="http://schemas.microsoft.com/office/powerpoint/2010/main" val="198827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i="1"/>
              <a:t>Our main function is to contribute to the improvement of life in the European Labour Union . We work with governments, businesses , entrepreneurs, and workers Formenta a culture of risk prevention . We analyze the latest scientific and statistical research on the risks at work. We anticipate new and emerging risks . We define and share information , best practices , and advice with a wide audience , composed of the social partners , employers' federations and unions. What the Agency does not? The agency makes no legislation or policies. This is the function of the European Commission, but we work with DG Employment, Social Affairs and Equal Opportunities of the European Commission to provide an evidence base for the law , policies and strategies. The Agency does not conduct labor inspection functions and the application of health and safety legislation . This is the function of labor inspectorates . But the Agency is working with the Committee of Senior Labour Inspectors (SLIC ) to ensure common standards in the European Union .</a:t>
            </a:r>
            <a:endParaRPr lang="es-ES" altLang="en-US" i="1"/>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07096F-D59F-403C-93E0-FBCA0495CC51}" type="slidenum">
              <a:rPr lang="en-GB" altLang="en-US" smtClean="0">
                <a:solidFill>
                  <a:srgbClr val="000000"/>
                </a:solidFill>
                <a:latin typeface="Calibri" panose="020F0502020204030204" pitchFamily="34" charset="0"/>
              </a:rPr>
              <a:pPr fontAlgn="base">
                <a:spcBef>
                  <a:spcPct val="0"/>
                </a:spcBef>
                <a:spcAft>
                  <a:spcPct val="0"/>
                </a:spcAft>
              </a:pPr>
              <a:t>4</a:t>
            </a:fld>
            <a:endParaRPr lang="en-GB"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8321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latin typeface="Arial" panose="020B0604020202020204" pitchFamily="34" charset="0"/>
                <a:ea typeface="MS PGothic" panose="020B0600070205080204" pitchFamily="34" charset="-128"/>
                <a:cs typeface="Arial" panose="020B0604020202020204" pitchFamily="34" charset="0"/>
              </a:rPr>
              <a:t>2012- 2013 Leadership in OSH</a:t>
            </a:r>
            <a:br>
              <a:rPr lang="en-GB" altLang="en-US" dirty="0">
                <a:latin typeface="Arial" panose="020B0604020202020204" pitchFamily="34" charset="0"/>
                <a:ea typeface="MS PGothic" panose="020B0600070205080204" pitchFamily="34" charset="-128"/>
                <a:cs typeface="Arial" panose="020B0604020202020204" pitchFamily="34" charset="0"/>
              </a:rPr>
            </a:br>
            <a:r>
              <a:rPr lang="en-GB" altLang="en-US" dirty="0">
                <a:latin typeface="Arial" panose="020B0604020202020204" pitchFamily="34" charset="0"/>
                <a:ea typeface="MS PGothic" panose="020B0600070205080204" pitchFamily="34" charset="-128"/>
                <a:cs typeface="Arial" panose="020B0604020202020204" pitchFamily="34" charset="0"/>
              </a:rPr>
              <a:t>2014-2015: Stress management</a:t>
            </a:r>
            <a:br>
              <a:rPr lang="en-GB" altLang="en-US" dirty="0">
                <a:latin typeface="Arial" panose="020B0604020202020204" pitchFamily="34" charset="0"/>
                <a:ea typeface="MS PGothic" panose="020B0600070205080204" pitchFamily="34" charset="-128"/>
                <a:cs typeface="Arial" panose="020B0604020202020204" pitchFamily="34" charset="0"/>
              </a:rPr>
            </a:br>
            <a:r>
              <a:rPr lang="en-GB" altLang="en-US" dirty="0">
                <a:latin typeface="Arial" panose="020B0604020202020204" pitchFamily="34" charset="0"/>
                <a:ea typeface="MS PGothic" panose="020B0600070205080204" pitchFamily="34" charset="-128"/>
                <a:cs typeface="Arial" panose="020B0604020202020204" pitchFamily="34" charset="0"/>
              </a:rPr>
              <a:t>2016-2017: Ageing workers </a:t>
            </a:r>
          </a:p>
          <a:p>
            <a:pPr eaLnBrk="1" hangingPunct="1">
              <a:spcBef>
                <a:spcPct val="0"/>
              </a:spcBef>
            </a:pPr>
            <a:r>
              <a:rPr lang="en-GB" altLang="en-US" dirty="0">
                <a:latin typeface="Arial" panose="020B0604020202020204" pitchFamily="34" charset="0"/>
                <a:ea typeface="MS PGothic" panose="020B0600070205080204" pitchFamily="34" charset="-128"/>
                <a:cs typeface="Arial" panose="020B0604020202020204" pitchFamily="34" charset="0"/>
              </a:rPr>
              <a:t>2018-2019: Dangerous substances.</a:t>
            </a:r>
            <a:br>
              <a:rPr lang="en-GB" altLang="en-US" dirty="0">
                <a:latin typeface="Arial" panose="020B0604020202020204" pitchFamily="34" charset="0"/>
                <a:ea typeface="MS PGothic" panose="020B0600070205080204" pitchFamily="34" charset="-128"/>
                <a:cs typeface="Arial" panose="020B0604020202020204" pitchFamily="34" charset="0"/>
              </a:rPr>
            </a:br>
            <a:br>
              <a:rPr lang="en-GB" altLang="en-US" dirty="0">
                <a:latin typeface="Arial" panose="020B0604020202020204" pitchFamily="34" charset="0"/>
                <a:ea typeface="MS PGothic" panose="020B0600070205080204" pitchFamily="34" charset="-128"/>
                <a:cs typeface="Arial" panose="020B0604020202020204" pitchFamily="34" charset="0"/>
              </a:rPr>
            </a:br>
            <a:r>
              <a:rPr lang="en-GB" altLang="en-US" dirty="0">
                <a:latin typeface="Arial" panose="020B0604020202020204" pitchFamily="34" charset="0"/>
                <a:ea typeface="MS PGothic" panose="020B0600070205080204" pitchFamily="34" charset="-128"/>
                <a:cs typeface="Arial" panose="020B0604020202020204" pitchFamily="34" charset="0"/>
              </a:rPr>
              <a:t>EU-OSHA has been campaigning since 2000, on topics as diverse as MSDs, Stress, Noise, Young workers, Construction and maintenance. </a:t>
            </a:r>
            <a:br>
              <a:rPr lang="en-GB" altLang="en-US" dirty="0">
                <a:latin typeface="Arial" panose="020B0604020202020204" pitchFamily="34" charset="0"/>
                <a:ea typeface="MS PGothic" panose="020B0600070205080204" pitchFamily="34" charset="-128"/>
                <a:cs typeface="Arial" panose="020B0604020202020204" pitchFamily="34" charset="0"/>
              </a:rPr>
            </a:br>
            <a:r>
              <a:rPr lang="en-GB" altLang="en-US" dirty="0">
                <a:latin typeface="Arial" panose="020B0604020202020204" pitchFamily="34" charset="0"/>
                <a:ea typeface="MS PGothic" panose="020B0600070205080204" pitchFamily="34" charset="-128"/>
                <a:cs typeface="Arial" panose="020B0604020202020204" pitchFamily="34" charset="0"/>
              </a:rPr>
              <a:t>Our devolved campaigning model allows for Member States to tailor the campaign and works closely with the social partners.</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F236E13-1C43-4FAD-ABCC-D22E3284A537}" type="slidenum">
              <a:rPr lang="en-GB" altLang="en-US" smtClean="0">
                <a:latin typeface="Times New Roman" panose="02020603050405020304" pitchFamily="18" charset="0"/>
                <a:cs typeface="Arial" panose="020B0604020202020204" pitchFamily="34" charset="0"/>
              </a:rPr>
              <a:pPr fontAlgn="base">
                <a:spcBef>
                  <a:spcPct val="0"/>
                </a:spcBef>
                <a:spcAft>
                  <a:spcPct val="0"/>
                </a:spcAft>
              </a:pPr>
              <a:t>7</a:t>
            </a:fld>
            <a:endParaRPr lang="en-GB"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447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January the foresight publications related to Agriculture (report and summary) have been promoted on our website and via </a:t>
            </a:r>
            <a:r>
              <a:rPr lang="en-GB" dirty="0" err="1"/>
              <a:t>facebook</a:t>
            </a:r>
            <a:r>
              <a:rPr lang="en-GB" dirty="0"/>
              <a:t>/</a:t>
            </a:r>
            <a:r>
              <a:rPr lang="en-GB" dirty="0" err="1"/>
              <a:t>linkedin</a:t>
            </a:r>
            <a:r>
              <a:rPr lang="en-GB" dirty="0"/>
              <a:t>/twitter, see the link below.</a:t>
            </a:r>
          </a:p>
          <a:p>
            <a:r>
              <a:rPr lang="en-GB" dirty="0"/>
              <a:t>From March on an </a:t>
            </a:r>
            <a:r>
              <a:rPr lang="en-GB" dirty="0" err="1"/>
              <a:t>Oshwiki</a:t>
            </a:r>
            <a:r>
              <a:rPr lang="en-GB" dirty="0"/>
              <a:t> as well as 3 Info sheets will be published to continue creation of </a:t>
            </a:r>
            <a:r>
              <a:rPr lang="en-GB" dirty="0" err="1"/>
              <a:t>awarenes</a:t>
            </a:r>
            <a:r>
              <a:rPr lang="en-GB" dirty="0"/>
              <a:t> in the sector.   </a:t>
            </a:r>
          </a:p>
          <a:p>
            <a:endParaRPr lang="en-GB" dirty="0"/>
          </a:p>
          <a:p>
            <a:r>
              <a:rPr lang="en-GB" dirty="0"/>
              <a:t>Input or ideas for distribution or awareness approaches of the report and its policy briefs in the sector are welcome.</a:t>
            </a:r>
          </a:p>
        </p:txBody>
      </p:sp>
      <p:sp>
        <p:nvSpPr>
          <p:cNvPr id="4" name="Slide Number Placeholder 3"/>
          <p:cNvSpPr>
            <a:spLocks noGrp="1"/>
          </p:cNvSpPr>
          <p:nvPr>
            <p:ph type="sldNum" sz="quarter" idx="10"/>
          </p:nvPr>
        </p:nvSpPr>
        <p:spPr/>
        <p:txBody>
          <a:bodyPr/>
          <a:lstStyle/>
          <a:p>
            <a:fld id="{4A93B9D9-9006-40AD-967A-82C63F433F2B}" type="slidenum">
              <a:rPr lang="en-GB" smtClean="0"/>
              <a:t>9</a:t>
            </a:fld>
            <a:endParaRPr lang="en-GB"/>
          </a:p>
        </p:txBody>
      </p:sp>
    </p:spTree>
    <p:extLst>
      <p:ext uri="{BB962C8B-B14F-4D97-AF65-F5344CB8AC3E}">
        <p14:creationId xmlns:p14="http://schemas.microsoft.com/office/powerpoint/2010/main" val="356456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KEY TRENDS – resulting</a:t>
            </a:r>
            <a:r>
              <a:rPr lang="en-GB" sz="1200" b="1" kern="1200" baseline="0" dirty="0">
                <a:solidFill>
                  <a:schemeClr val="tx1"/>
                </a:solidFill>
                <a:effectLst/>
                <a:latin typeface="+mn-lt"/>
                <a:ea typeface="+mn-ea"/>
                <a:cs typeface="+mn-cs"/>
              </a:rPr>
              <a:t> in TECHNOLOGICAL and ORGANISATIONAL changes - OSH OUTCOMES.</a:t>
            </a:r>
            <a:br>
              <a:rPr lang="en-GB" sz="1200" b="1"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report reviews the future trends in agriculture and forestry, identifies the resulting technological and organisational changes in the sector and defines the implications for occupational safety and health of farmers, foresters and other workers. The report also looks at some of the existing or residual risks in the sector and assesses how new </a:t>
            </a:r>
            <a:r>
              <a:rPr lang="en-GB" sz="1200" b="1" kern="1200" dirty="0">
                <a:solidFill>
                  <a:schemeClr val="tx1"/>
                </a:solidFill>
                <a:effectLst/>
                <a:latin typeface="+mn-lt"/>
                <a:ea typeface="+mn-ea"/>
                <a:cs typeface="+mn-cs"/>
              </a:rPr>
              <a:t>technologies  or other trends such as climate chang</a:t>
            </a:r>
            <a:r>
              <a:rPr lang="en-GB" sz="1200" kern="1200" dirty="0">
                <a:solidFill>
                  <a:schemeClr val="tx1"/>
                </a:solidFill>
                <a:effectLst/>
                <a:latin typeface="+mn-lt"/>
                <a:ea typeface="+mn-ea"/>
                <a:cs typeface="+mn-cs"/>
              </a:rPr>
              <a:t>e might affect the degree of risk in the future. The review aims to support policy-makers at European and national level in their development of strategies, regulation, enforcement, guidance and support measures.</a:t>
            </a:r>
          </a:p>
          <a:p>
            <a:r>
              <a:rPr lang="en-GB" sz="1200" kern="1200" dirty="0">
                <a:solidFill>
                  <a:schemeClr val="tx1"/>
                </a:solidFill>
                <a:effectLst/>
                <a:latin typeface="+mn-lt"/>
                <a:ea typeface="+mn-ea"/>
                <a:cs typeface="+mn-cs"/>
              </a:rPr>
              <a:t> Again looking at technology effects in the future?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8534BF-DCA4-E541-9CFE-DB46BAF7C0DD}" type="slidenum">
              <a:rPr lang="fi-FI" smtClean="0"/>
              <a:t>10</a:t>
            </a:fld>
            <a:endParaRPr lang="fi-FI"/>
          </a:p>
        </p:txBody>
      </p:sp>
    </p:spTree>
    <p:extLst>
      <p:ext uri="{BB962C8B-B14F-4D97-AF65-F5344CB8AC3E}">
        <p14:creationId xmlns:p14="http://schemas.microsoft.com/office/powerpoint/2010/main" val="322253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However, </a:t>
            </a:r>
          </a:p>
          <a:p>
            <a:pPr marL="265019" indent="-265019">
              <a:buFont typeface="Arial" panose="020B0604020202020204" pitchFamily="34" charset="0"/>
              <a:buChar char="•"/>
            </a:pPr>
            <a:r>
              <a:rPr lang="en-US" dirty="0"/>
              <a:t>Farming and forestry remain one of the most dangerous sectors!</a:t>
            </a:r>
          </a:p>
          <a:p>
            <a:pPr marL="265019" indent="-265019">
              <a:buFont typeface="Arial" panose="020B0604020202020204" pitchFamily="34" charset="0"/>
              <a:buChar char="•"/>
            </a:pPr>
            <a:r>
              <a:rPr lang="en-US" dirty="0"/>
              <a:t>Underreporting of accidents is a major problem!</a:t>
            </a:r>
          </a:p>
          <a:p>
            <a:pPr marL="265019" indent="-265019">
              <a:buFont typeface="Arial" panose="020B0604020202020204" pitchFamily="34" charset="0"/>
              <a:buChar char="•"/>
            </a:pPr>
            <a:r>
              <a:rPr lang="en-US" dirty="0"/>
              <a:t>The impact of smart technologies is expected diverse:</a:t>
            </a:r>
          </a:p>
          <a:p>
            <a:pPr marL="265019" indent="-265019">
              <a:buFont typeface="Arial" panose="020B0604020202020204" pitchFamily="34" charset="0"/>
              <a:buChar char="•"/>
            </a:pPr>
            <a:r>
              <a:rPr lang="en-US" dirty="0"/>
              <a:t>Low uptake, digital divide, complicated processes….</a:t>
            </a:r>
          </a:p>
          <a:p>
            <a:pPr marL="265019" indent="-265019">
              <a:buFont typeface="Arial" panose="020B0604020202020204" pitchFamily="34" charset="0"/>
              <a:buChar char="•"/>
            </a:pPr>
            <a:r>
              <a:rPr lang="en-US" dirty="0"/>
              <a:t>A stronger focus should be put on the self-employed to include them in OSH strategies!</a:t>
            </a:r>
          </a:p>
          <a:p>
            <a:endParaRPr lang="en-GB" dirty="0"/>
          </a:p>
        </p:txBody>
      </p:sp>
      <p:sp>
        <p:nvSpPr>
          <p:cNvPr id="4" name="Slide Number Placeholder 3"/>
          <p:cNvSpPr>
            <a:spLocks noGrp="1"/>
          </p:cNvSpPr>
          <p:nvPr>
            <p:ph type="sldNum" sz="quarter" idx="10"/>
          </p:nvPr>
        </p:nvSpPr>
        <p:spPr/>
        <p:txBody>
          <a:bodyPr/>
          <a:lstStyle/>
          <a:p>
            <a:fld id="{4A93B9D9-9006-40AD-967A-82C63F433F2B}" type="slidenum">
              <a:rPr lang="en-GB" smtClean="0"/>
              <a:t>11</a:t>
            </a:fld>
            <a:endParaRPr lang="en-GB"/>
          </a:p>
        </p:txBody>
      </p:sp>
    </p:spTree>
    <p:extLst>
      <p:ext uri="{BB962C8B-B14F-4D97-AF65-F5344CB8AC3E}">
        <p14:creationId xmlns:p14="http://schemas.microsoft.com/office/powerpoint/2010/main" val="159298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93B9D9-9006-40AD-967A-82C63F433F2B}" type="slidenum">
              <a:rPr lang="en-GB" smtClean="0"/>
              <a:t>12</a:t>
            </a:fld>
            <a:endParaRPr lang="en-GB"/>
          </a:p>
        </p:txBody>
      </p:sp>
    </p:spTree>
    <p:extLst>
      <p:ext uri="{BB962C8B-B14F-4D97-AF65-F5344CB8AC3E}">
        <p14:creationId xmlns:p14="http://schemas.microsoft.com/office/powerpoint/2010/main" val="213254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made very good progress at the May </a:t>
            </a:r>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steering committee meeting and hopefully will be able to finalise the full content of all </a:t>
            </a:r>
            <a:r>
              <a:rPr lang="en-GB" sz="1200" kern="1200" dirty="0" err="1">
                <a:solidFill>
                  <a:schemeClr val="tx1"/>
                </a:solidFill>
                <a:effectLst/>
                <a:latin typeface="+mn-lt"/>
                <a:ea typeface="+mn-ea"/>
                <a:cs typeface="+mn-cs"/>
              </a:rPr>
              <a:t>OiRA</a:t>
            </a:r>
            <a:r>
              <a:rPr lang="en-GB" sz="1200" kern="1200" dirty="0">
                <a:solidFill>
                  <a:schemeClr val="tx1"/>
                </a:solidFill>
                <a:effectLst/>
                <a:latin typeface="+mn-lt"/>
                <a:ea typeface="+mn-ea"/>
                <a:cs typeface="+mn-cs"/>
              </a:rPr>
              <a:t> modules before summer so that the testing of the new tool can start in autumn.</a:t>
            </a:r>
          </a:p>
          <a:p>
            <a:endParaRPr lang="en-GB" dirty="0"/>
          </a:p>
        </p:txBody>
      </p:sp>
      <p:sp>
        <p:nvSpPr>
          <p:cNvPr id="4" name="Slide Number Placeholder 3"/>
          <p:cNvSpPr>
            <a:spLocks noGrp="1"/>
          </p:cNvSpPr>
          <p:nvPr>
            <p:ph type="sldNum" sz="quarter" idx="10"/>
          </p:nvPr>
        </p:nvSpPr>
        <p:spPr/>
        <p:txBody>
          <a:bodyPr/>
          <a:lstStyle/>
          <a:p>
            <a:fld id="{C85BDB37-6CE1-43E1-A7D2-8FF9B9A4FCBD}" type="slidenum">
              <a:rPr lang="en-GB" smtClean="0"/>
              <a:t>14</a:t>
            </a:fld>
            <a:endParaRPr lang="en-GB"/>
          </a:p>
        </p:txBody>
      </p:sp>
    </p:spTree>
    <p:extLst>
      <p:ext uri="{BB962C8B-B14F-4D97-AF65-F5344CB8AC3E}">
        <p14:creationId xmlns:p14="http://schemas.microsoft.com/office/powerpoint/2010/main" val="784449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XRAID/Equipo%20Rojo/EU-OSHA/18-0115%20PPT%20templates%20update/PNG/FONDO-PORTADA-PATRON-COBRANDED.png" TargetMode="Externa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localhost/Volumes/XRAID/Equipo%20Rojo/EU-OSHA/18-0115%20PPT%20templates%20update/PNG/FONDO-PORTADA-PATRON-COBRANDED.png"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file://localhost/Volumes/XRAID/Equipo%20Rojo/EU-OSHA/18-0115%20PPT%20templates%20update/PNG/FONDO-PORTADA-PATRON-COBRANDED.png" TargetMode="External"/><Relationship Id="rId7" Type="http://schemas.openxmlformats.org/officeDocument/2006/relationships/image" Target="file://localhost/Volumes/XRAID/Equipo%20Rojo/EU-OSHA/18-0115%20PPT%20templates%20update/PNG/imagen-portada-COBRANDED-1.png"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file://localhost/Volumes/XRAID/Equipo%20Rojo/EU-OSHA/18-0115%20PPT%20templates%20update/PNG/FONDO-PORTADA-PATRON-COBRANDED.png" TargetMode="External"/><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file://localhost/Volumes/XRAID/Equipo%20Rojo/EU-OSHA/18-0115%20PPT%20templates%20update/PNG/imagen-portada-COBRANDED-2.png" TargetMode="External"/><Relationship Id="rId5"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file://localhost/Volumes/XRAID/Equipo%20Rojo/EU-OSHA/18-0115%20PPT%20templates%20update/PNG/FONDO-PORTADA-PATRON-COBRANDED.png" TargetMode="External"/><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file://localhost/Volumes/XRAID/Equipo%20Rojo/EU-OSHA/18-0115%20PPT%20templates%20update/PNG/imagen-portada-COBRANDED-3.png" TargetMode="External"/><Relationship Id="rId5" Type="http://schemas.openxmlformats.org/officeDocument/2006/relationships/image" Target="../media/image10.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file://localhost/Volumes/XRAID/Equipo%20Rojo/EU-OSHA/18-0115%20PPT%20templates%20update/PNG/FONDO-PORTADA-PATRON-COBRANDED.png" TargetMode="External"/><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file://localhost/Volumes/XRAID/Equipo%20Rojo/EU-OSHA/18-0115%20PPT%20templates%20update/PNG/imagen-portada-COBRANDED-4.png" TargetMode="External"/><Relationship Id="rId5" Type="http://schemas.openxmlformats.org/officeDocument/2006/relationships/image" Target="../media/image11.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5" name="FONDO-PORTADA-PATRON-COBRANDED.png" descr="/Volumes/XRAID/Equipo Rojo/EU-OSHA/18-0115 PPT templates update/PNG/FONDO-PORTADA-PATRON-COBRANDED.png"/>
          <p:cNvPicPr>
            <a:picLocks/>
          </p:cNvPicPr>
          <p:nvPr/>
        </p:nvPicPr>
        <p:blipFill>
          <a:blip r:embed="rId2" r:link="rId3">
            <a:extLst>
              <a:ext uri="{28A0092B-C50C-407E-A947-70E740481C1C}">
                <a14:useLocalDpi xmlns:a14="http://schemas.microsoft.com/office/drawing/2010/main" val="0"/>
              </a:ext>
            </a:extLst>
          </a:blip>
          <a:stretch>
            <a:fillRect/>
          </a:stretch>
        </p:blipFill>
        <p:spPr>
          <a:xfrm>
            <a:off x="0" y="0"/>
            <a:ext cx="9144000" cy="5144400"/>
          </a:xfrm>
          <a:prstGeom prst="rect">
            <a:avLst/>
          </a:prstGeom>
        </p:spPr>
      </p:pic>
      <p:sp>
        <p:nvSpPr>
          <p:cNvPr id="2" name="Title 1"/>
          <p:cNvSpPr>
            <a:spLocks noGrp="1"/>
          </p:cNvSpPr>
          <p:nvPr>
            <p:ph type="title"/>
          </p:nvPr>
        </p:nvSpPr>
        <p:spPr>
          <a:xfrm>
            <a:off x="450000" y="2673000"/>
            <a:ext cx="7646400" cy="696600"/>
          </a:xfrm>
        </p:spPr>
        <p:txBody>
          <a:bodyPr lIns="0" tIns="0" rIns="0" bIns="0" anchor="t" anchorCtr="0"/>
          <a:lstStyle>
            <a:lvl1pPr algn="l">
              <a:defRPr sz="2400" b="1" i="0" cap="none" baseline="0"/>
            </a:lvl1pPr>
          </a:lstStyle>
          <a:p>
            <a:r>
              <a:rPr lang="en-US"/>
              <a:t>Click to edit Master title style</a:t>
            </a:r>
            <a:endParaRPr lang="en-US" dirty="0"/>
          </a:p>
        </p:txBody>
      </p:sp>
      <p:sp>
        <p:nvSpPr>
          <p:cNvPr id="5" name="Slide Number Placeholder 9"/>
          <p:cNvSpPr txBox="1">
            <a:spLocks/>
          </p:cNvSpPr>
          <p:nvPr/>
        </p:nvSpPr>
        <p:spPr>
          <a:xfrm>
            <a:off x="8536261" y="4806543"/>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50" dirty="0"/>
          </a:p>
        </p:txBody>
      </p:sp>
      <p:pic>
        <p:nvPicPr>
          <p:cNvPr id="7" name="Bild 2" descr="111004_EU-OSHA_PPT_Corporate logo.png"/>
          <p:cNvPicPr>
            <a:picLocks noChangeAspect="1"/>
          </p:cNvPicPr>
          <p:nvPr/>
        </p:nvPicPr>
        <p:blipFill>
          <a:blip r:embed="rId4" cstate="print"/>
          <a:srcRect/>
          <a:stretch>
            <a:fillRect/>
          </a:stretch>
        </p:blipFill>
        <p:spPr bwMode="auto">
          <a:xfrm>
            <a:off x="444501" y="4131469"/>
            <a:ext cx="959147" cy="542925"/>
          </a:xfrm>
          <a:prstGeom prst="rect">
            <a:avLst/>
          </a:prstGeom>
          <a:noFill/>
          <a:ln w="9525">
            <a:noFill/>
            <a:miter lim="800000"/>
            <a:headEnd/>
            <a:tailEnd/>
          </a:ln>
        </p:spPr>
      </p:pic>
      <p:sp>
        <p:nvSpPr>
          <p:cNvPr id="13" name="Subtitle 2"/>
          <p:cNvSpPr>
            <a:spLocks noGrp="1"/>
          </p:cNvSpPr>
          <p:nvPr>
            <p:ph type="subTitle" idx="10"/>
          </p:nvPr>
        </p:nvSpPr>
        <p:spPr>
          <a:xfrm>
            <a:off x="450000" y="3469500"/>
            <a:ext cx="7646400" cy="506406"/>
          </a:xfrm>
        </p:spPr>
        <p:txBody>
          <a:bodyPr lIns="0" tIns="0" rIns="0" bIns="0" anchor="t">
            <a:normAutofit/>
          </a:bodyPr>
          <a:lstStyle>
            <a:lvl1pPr marL="0" indent="0" algn="l">
              <a:buNone/>
              <a:defRPr sz="135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4" name="Bild 4" descr="111004_EU-OSHA_PPT_EU logo.png"/>
          <p:cNvPicPr>
            <a:picLocks noChangeAspect="1"/>
          </p:cNvPicPr>
          <p:nvPr/>
        </p:nvPicPr>
        <p:blipFill>
          <a:blip r:embed="rId5" cstate="print"/>
          <a:srcRect/>
          <a:stretch>
            <a:fillRect/>
          </a:stretch>
        </p:blipFill>
        <p:spPr bwMode="auto">
          <a:xfrm>
            <a:off x="7723909" y="4431506"/>
            <a:ext cx="372491" cy="242888"/>
          </a:xfrm>
          <a:prstGeom prst="rect">
            <a:avLst/>
          </a:prstGeom>
          <a:noFill/>
          <a:ln w="9525">
            <a:noFill/>
            <a:miter lim="800000"/>
            <a:headEnd/>
            <a:tailEnd/>
          </a:ln>
        </p:spPr>
      </p:pic>
      <p:pic>
        <p:nvPicPr>
          <p:cNvPr id="16" name="imagen-portada-COBRANDED-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 y="0"/>
            <a:ext cx="9138547" cy="255422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1" name="Textplatzhalter 2"/>
          <p:cNvSpPr txBox="1">
            <a:spLocks/>
          </p:cNvSpPr>
          <p:nvPr/>
        </p:nvSpPr>
        <p:spPr>
          <a:xfrm>
            <a:off x="450851" y="4816892"/>
            <a:ext cx="7439025" cy="245269"/>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sz="675" dirty="0"/>
              <a:t>Safety and health at work is everyone’s concern. It’s good for you. It’s good for business.</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7" name="Rectangle 11"/>
          <p:cNvSpPr>
            <a:spLocks noChangeArrowheads="1"/>
          </p:cNvSpPr>
          <p:nvPr userDrawn="1"/>
        </p:nvSpPr>
        <p:spPr bwMode="auto">
          <a:xfrm>
            <a:off x="3265088" y="4431506"/>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
        <p:nvSpPr>
          <p:cNvPr id="18" name="TextBox 17"/>
          <p:cNvSpPr txBox="1"/>
          <p:nvPr userDrawn="1"/>
        </p:nvSpPr>
        <p:spPr>
          <a:xfrm>
            <a:off x="6371897" y="807020"/>
            <a:ext cx="1536190" cy="1015663"/>
          </a:xfrm>
          <a:prstGeom prst="rect">
            <a:avLst/>
          </a:prstGeom>
          <a:noFill/>
        </p:spPr>
        <p:txBody>
          <a:bodyPr wrap="none" rtlCol="0">
            <a:spAutoFit/>
          </a:bodyPr>
          <a:lstStyle/>
          <a:p>
            <a:pPr algn="ctr"/>
            <a:r>
              <a:rPr lang="es-ES" sz="2000" b="1" dirty="0">
                <a:solidFill>
                  <a:srgbClr val="003399"/>
                </a:solidFill>
                <a:effectLst>
                  <a:outerShdw blurRad="50800" dist="38100" dir="10800000" algn="r" rotWithShape="0">
                    <a:schemeClr val="bg1"/>
                  </a:outerShdw>
                </a:effectLst>
                <a:latin typeface="+mn-lt"/>
              </a:rPr>
              <a:t>STOP</a:t>
            </a:r>
            <a:r>
              <a:rPr lang="es-ES" sz="2000" b="1" baseline="0" dirty="0">
                <a:solidFill>
                  <a:srgbClr val="003399"/>
                </a:solidFill>
                <a:effectLst>
                  <a:outerShdw blurRad="50800" dist="38100" dir="10800000" algn="r" rotWithShape="0">
                    <a:schemeClr val="bg1"/>
                  </a:outerShdw>
                </a:effectLst>
                <a:latin typeface="+mn-lt"/>
              </a:rPr>
              <a:t> </a:t>
            </a:r>
          </a:p>
          <a:p>
            <a:pPr algn="ctr"/>
            <a:r>
              <a:rPr lang="es-ES" sz="2000" b="1" baseline="0" dirty="0">
                <a:solidFill>
                  <a:srgbClr val="003399"/>
                </a:solidFill>
                <a:effectLst>
                  <a:outerShdw blurRad="50800" dist="38100" dir="10800000" algn="r" rotWithShape="0">
                    <a:schemeClr val="bg1"/>
                  </a:outerShdw>
                </a:effectLst>
                <a:latin typeface="+mn-lt"/>
              </a:rPr>
              <a:t>THE </a:t>
            </a:r>
          </a:p>
          <a:p>
            <a:pPr algn="ctr"/>
            <a:r>
              <a:rPr lang="es-ES" sz="2000" b="1" baseline="0" dirty="0">
                <a:solidFill>
                  <a:srgbClr val="003399"/>
                </a:solidFill>
                <a:effectLst>
                  <a:outerShdw blurRad="50800" dist="38100" dir="10800000" algn="r" rotWithShape="0">
                    <a:schemeClr val="bg1"/>
                  </a:outerShdw>
                </a:effectLst>
                <a:latin typeface="+mn-lt"/>
              </a:rPr>
              <a:t>PANDEMIC</a:t>
            </a:r>
            <a:endParaRPr lang="en-GB" sz="2000" b="1" dirty="0">
              <a:solidFill>
                <a:srgbClr val="003399"/>
              </a:solidFill>
              <a:effectLst>
                <a:outerShdw blurRad="50800" dist="38100" dir="10800000" algn="r" rotWithShape="0">
                  <a:schemeClr val="bg1"/>
                </a:outerShdw>
              </a:effectLst>
              <a:latin typeface="+mn-lt"/>
            </a:endParaRPr>
          </a:p>
        </p:txBody>
      </p:sp>
    </p:spTree>
    <p:extLst>
      <p:ext uri="{BB962C8B-B14F-4D97-AF65-F5344CB8AC3E}">
        <p14:creationId xmlns:p14="http://schemas.microsoft.com/office/powerpoint/2010/main" val="52327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04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559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135000"/>
            <a:ext cx="7560000" cy="405000"/>
          </a:xfrm>
        </p:spPr>
        <p:txBody>
          <a:bodyPr anchor="b"/>
          <a:lstStyle>
            <a:lvl1pPr algn="l">
              <a:defRPr sz="1800" b="1" i="0" baseline="0"/>
            </a:lvl1pPr>
          </a:lstStyle>
          <a:p>
            <a:r>
              <a:rPr lang="en-US"/>
              <a:t>Click to edit Master title style</a:t>
            </a:r>
            <a:endParaRPr lang="en-US" dirty="0"/>
          </a:p>
        </p:txBody>
      </p:sp>
      <p:sp>
        <p:nvSpPr>
          <p:cNvPr id="3" name="Content Placeholder 2"/>
          <p:cNvSpPr>
            <a:spLocks noGrp="1"/>
          </p:cNvSpPr>
          <p:nvPr>
            <p:ph idx="1"/>
          </p:nvPr>
        </p:nvSpPr>
        <p:spPr>
          <a:xfrm>
            <a:off x="3690001" y="837000"/>
            <a:ext cx="4279869" cy="3645000"/>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0000" y="837000"/>
            <a:ext cx="2880000" cy="3645000"/>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052322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837000"/>
            <a:ext cx="4049992" cy="675000"/>
          </a:xfrm>
        </p:spPr>
        <p:txBody>
          <a:bodyPr anchor="b">
            <a:normAutofit/>
          </a:bodyPr>
          <a:lstStyle>
            <a:lvl1pPr algn="l">
              <a:defRPr sz="1800" b="1" i="0" baseline="0"/>
            </a:lvl1pPr>
          </a:lstStyle>
          <a:p>
            <a:r>
              <a:rPr lang="en-US"/>
              <a:t>Click to edit Master title style</a:t>
            </a:r>
            <a:endParaRPr lang="en-US" dirty="0"/>
          </a:p>
        </p:txBody>
      </p:sp>
      <p:sp>
        <p:nvSpPr>
          <p:cNvPr id="4" name="Text Placeholder 3"/>
          <p:cNvSpPr>
            <a:spLocks noGrp="1"/>
          </p:cNvSpPr>
          <p:nvPr>
            <p:ph type="body" sz="half" idx="2"/>
          </p:nvPr>
        </p:nvSpPr>
        <p:spPr>
          <a:xfrm>
            <a:off x="449999" y="1512000"/>
            <a:ext cx="4050000" cy="2970000"/>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8" name="Picture Placeholder 17"/>
          <p:cNvSpPr>
            <a:spLocks noGrp="1"/>
          </p:cNvSpPr>
          <p:nvPr>
            <p:ph type="pic" sz="quarter" idx="14"/>
          </p:nvPr>
        </p:nvSpPr>
        <p:spPr>
          <a:xfrm>
            <a:off x="4876800" y="1200150"/>
            <a:ext cx="3429000" cy="2571750"/>
          </a:xfrm>
          <a:prstGeom prst="ellipse">
            <a:avLst/>
          </a:prstGeom>
          <a:ln w="76200">
            <a:noFill/>
          </a:ln>
        </p:spPr>
        <p:txBody>
          <a:bodyPr/>
          <a:lstStyle/>
          <a:p>
            <a:r>
              <a:rPr lang="en-US"/>
              <a:t>Click icon to add picture</a:t>
            </a:r>
            <a:endParaRPr lang="en-US" dirty="0"/>
          </a:p>
        </p:txBody>
      </p:sp>
    </p:spTree>
    <p:extLst>
      <p:ext uri="{BB962C8B-B14F-4D97-AF65-F5344CB8AC3E}">
        <p14:creationId xmlns:p14="http://schemas.microsoft.com/office/powerpoint/2010/main" val="3549391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0000" y="837000"/>
            <a:ext cx="7560000" cy="364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590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820" y="837000"/>
            <a:ext cx="489600" cy="3645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0000" y="837000"/>
            <a:ext cx="6642280" cy="364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4080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700"/>
            </a:lvl1pPr>
          </a:lstStyle>
          <a:p>
            <a:r>
              <a:rPr lang="en-US" dirty="0"/>
              <a:t>Click to edit Master title style</a:t>
            </a:r>
            <a:endParaRPr lang="de-DE" dirty="0"/>
          </a:p>
        </p:txBody>
      </p:sp>
      <p:sp>
        <p:nvSpPr>
          <p:cNvPr id="3" name="Inhaltsplatzhalter 2"/>
          <p:cNvSpPr>
            <a:spLocks noGrp="1"/>
          </p:cNvSpPr>
          <p:nvPr>
            <p:ph idx="1"/>
          </p:nvPr>
        </p:nvSpPr>
        <p:spPr>
          <a:xfrm>
            <a:off x="712789" y="1314450"/>
            <a:ext cx="7177087"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178672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sz="half" idx="1"/>
          </p:nvPr>
        </p:nvSpPr>
        <p:spPr>
          <a:xfrm>
            <a:off x="450000" y="837000"/>
            <a:ext cx="7560000" cy="3645000"/>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58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Header Section">
    <p:spTree>
      <p:nvGrpSpPr>
        <p:cNvPr id="1" name=""/>
        <p:cNvGrpSpPr/>
        <p:nvPr/>
      </p:nvGrpSpPr>
      <p:grpSpPr>
        <a:xfrm>
          <a:off x="0" y="0"/>
          <a:ext cx="0" cy="0"/>
          <a:chOff x="0" y="0"/>
          <a:chExt cx="0" cy="0"/>
        </a:xfrm>
      </p:grpSpPr>
      <p:sp>
        <p:nvSpPr>
          <p:cNvPr id="2" name="Title 1"/>
          <p:cNvSpPr>
            <a:spLocks noGrp="1"/>
          </p:cNvSpPr>
          <p:nvPr>
            <p:ph type="ctrTitle"/>
          </p:nvPr>
        </p:nvSpPr>
        <p:spPr>
          <a:xfrm>
            <a:off x="450000" y="1020600"/>
            <a:ext cx="7646400" cy="1096200"/>
          </a:xfrm>
        </p:spPr>
        <p:txBody>
          <a:bodyPr lIns="0" tIns="0" rIns="0" bIns="0" anchor="t" anchorCtr="0"/>
          <a:lstStyle>
            <a:lvl1pPr>
              <a:defRPr sz="2400" baseline="0"/>
            </a:lvl1pPr>
          </a:lstStyle>
          <a:p>
            <a:r>
              <a:rPr lang="en-US"/>
              <a:t>Click to edit Master title style</a:t>
            </a:r>
            <a:endParaRPr lang="en-US" dirty="0"/>
          </a:p>
        </p:txBody>
      </p:sp>
      <p:sp>
        <p:nvSpPr>
          <p:cNvPr id="3" name="Subtitle 2"/>
          <p:cNvSpPr>
            <a:spLocks noGrp="1"/>
          </p:cNvSpPr>
          <p:nvPr>
            <p:ph type="subTitle" idx="1"/>
          </p:nvPr>
        </p:nvSpPr>
        <p:spPr>
          <a:xfrm>
            <a:off x="878400" y="2430000"/>
            <a:ext cx="7214400" cy="951840"/>
          </a:xfrm>
        </p:spPr>
        <p:txBody>
          <a:bodyPr lIns="0" tIns="0" rIns="0" bIns="0" anchor="t">
            <a:normAutofit/>
          </a:bodyPr>
          <a:lstStyle>
            <a:lvl1pPr marL="0" indent="0" algn="l">
              <a:buNone/>
              <a:defRPr sz="135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9"/>
          <p:cNvSpPr txBox="1">
            <a:spLocks/>
          </p:cNvSpPr>
          <p:nvPr/>
        </p:nvSpPr>
        <p:spPr>
          <a:xfrm>
            <a:off x="8536261" y="4806543"/>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50" dirty="0"/>
          </a:p>
        </p:txBody>
      </p:sp>
      <p:pic>
        <p:nvPicPr>
          <p:cNvPr id="12" name="Bild 4" descr="111004_EU-OSHA_PPT_EU logo.png"/>
          <p:cNvPicPr>
            <a:picLocks noChangeAspect="1"/>
          </p:cNvPicPr>
          <p:nvPr/>
        </p:nvPicPr>
        <p:blipFill>
          <a:blip r:embed="rId2" cstate="print"/>
          <a:srcRect/>
          <a:stretch>
            <a:fillRect/>
          </a:stretch>
        </p:blipFill>
        <p:spPr bwMode="auto">
          <a:xfrm>
            <a:off x="7723909" y="4431506"/>
            <a:ext cx="372491" cy="242888"/>
          </a:xfrm>
          <a:prstGeom prst="rect">
            <a:avLst/>
          </a:prstGeom>
          <a:noFill/>
          <a:ln w="9525">
            <a:noFill/>
            <a:miter lim="800000"/>
            <a:headEnd/>
            <a:tailEnd/>
          </a:ln>
        </p:spPr>
      </p:pic>
      <p:pic>
        <p:nvPicPr>
          <p:cNvPr id="13" name="Bild 2" descr="111004_EU-OSHA_PPT_Corporate logo.png"/>
          <p:cNvPicPr>
            <a:picLocks noChangeAspect="1"/>
          </p:cNvPicPr>
          <p:nvPr/>
        </p:nvPicPr>
        <p:blipFill>
          <a:blip r:embed="rId3" cstate="print"/>
          <a:srcRect/>
          <a:stretch>
            <a:fillRect/>
          </a:stretch>
        </p:blipFill>
        <p:spPr bwMode="auto">
          <a:xfrm>
            <a:off x="444501" y="4131469"/>
            <a:ext cx="959147" cy="542925"/>
          </a:xfrm>
          <a:prstGeom prst="rect">
            <a:avLst/>
          </a:prstGeom>
          <a:noFill/>
          <a:ln w="9525">
            <a:noFill/>
            <a:miter lim="800000"/>
            <a:headEnd/>
            <a:tailEnd/>
          </a:ln>
        </p:spPr>
      </p:pic>
      <p:pic>
        <p:nvPicPr>
          <p:cNvPr id="14" name="FONDO-PORTADA-PATRON-COBRANDED.png" descr="/Volumes/XRAID/Equipo Rojo/EU-OSHA/18-0115 PPT templates update/PNG/FONDO-PORTADA-PATRON-COBRANDED.png"/>
          <p:cNvPicPr>
            <a:picLocks/>
          </p:cNvPicPr>
          <p:nvPr/>
        </p:nvPicPr>
        <p:blipFill>
          <a:blip r:embed="rId4" r:link="rId5">
            <a:extLst>
              <a:ext uri="{28A0092B-C50C-407E-A947-70E740481C1C}">
                <a14:useLocalDpi xmlns:a14="http://schemas.microsoft.com/office/drawing/2010/main" val="0"/>
              </a:ext>
            </a:extLst>
          </a:blip>
          <a:stretch>
            <a:fillRect/>
          </a:stretch>
        </p:blipFill>
        <p:spPr>
          <a:xfrm>
            <a:off x="0" y="-1"/>
            <a:ext cx="9144000" cy="5184000"/>
          </a:xfrm>
          <a:prstGeom prst="rect">
            <a:avLst/>
          </a:prstGeom>
        </p:spPr>
      </p:pic>
      <p:sp>
        <p:nvSpPr>
          <p:cNvPr id="9" name="Textplatzhalter 2"/>
          <p:cNvSpPr txBox="1">
            <a:spLocks/>
          </p:cNvSpPr>
          <p:nvPr/>
        </p:nvSpPr>
        <p:spPr>
          <a:xfrm>
            <a:off x="450851" y="4844812"/>
            <a:ext cx="7439025" cy="245269"/>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sz="675" dirty="0"/>
              <a:t>Safety and health at work is everyone’s concern. It’s good for you. It’s good for business.</a:t>
            </a:r>
          </a:p>
        </p:txBody>
      </p:sp>
      <p:sp>
        <p:nvSpPr>
          <p:cNvPr id="10" name="Rectangle 11"/>
          <p:cNvSpPr>
            <a:spLocks noChangeArrowheads="1"/>
          </p:cNvSpPr>
          <p:nvPr userDrawn="1"/>
        </p:nvSpPr>
        <p:spPr bwMode="auto">
          <a:xfrm>
            <a:off x="3265088" y="4431506"/>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8022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Original Title Slide">
    <p:spTree>
      <p:nvGrpSpPr>
        <p:cNvPr id="1" name=""/>
        <p:cNvGrpSpPr/>
        <p:nvPr/>
      </p:nvGrpSpPr>
      <p:grpSpPr>
        <a:xfrm>
          <a:off x="0" y="0"/>
          <a:ext cx="0" cy="0"/>
          <a:chOff x="0" y="0"/>
          <a:chExt cx="0" cy="0"/>
        </a:xfrm>
      </p:grpSpPr>
      <p:pic>
        <p:nvPicPr>
          <p:cNvPr id="15" name="FONDO-PORTADA-PATRON-COBRANDED.png" descr="/Volumes/XRAID/Equipo Rojo/EU-OSHA/18-0115 PPT templates update/PNG/FONDO-PORTADA-PATRON-COBRANDED.png"/>
          <p:cNvPicPr>
            <a:picLocks/>
          </p:cNvPicPr>
          <p:nvPr/>
        </p:nvPicPr>
        <p:blipFill>
          <a:blip r:embed="rId2" r:link="rId3">
            <a:extLst>
              <a:ext uri="{28A0092B-C50C-407E-A947-70E740481C1C}">
                <a14:useLocalDpi xmlns:a14="http://schemas.microsoft.com/office/drawing/2010/main" val="0"/>
              </a:ext>
            </a:extLst>
          </a:blip>
          <a:stretch>
            <a:fillRect/>
          </a:stretch>
        </p:blipFill>
        <p:spPr>
          <a:xfrm>
            <a:off x="0" y="0"/>
            <a:ext cx="9144000" cy="5144400"/>
          </a:xfrm>
          <a:prstGeom prst="rect">
            <a:avLst/>
          </a:prstGeom>
        </p:spPr>
      </p:pic>
      <p:sp>
        <p:nvSpPr>
          <p:cNvPr id="2" name="Title 1"/>
          <p:cNvSpPr>
            <a:spLocks noGrp="1"/>
          </p:cNvSpPr>
          <p:nvPr>
            <p:ph type="title"/>
          </p:nvPr>
        </p:nvSpPr>
        <p:spPr>
          <a:xfrm>
            <a:off x="450000" y="2673000"/>
            <a:ext cx="7646400" cy="696600"/>
          </a:xfrm>
        </p:spPr>
        <p:txBody>
          <a:bodyPr lIns="0" tIns="0" rIns="0" bIns="0" anchor="t" anchorCtr="0"/>
          <a:lstStyle>
            <a:lvl1pPr algn="l">
              <a:defRPr sz="2400" b="1" i="0" cap="none" baseline="0"/>
            </a:lvl1pPr>
          </a:lstStyle>
          <a:p>
            <a:r>
              <a:rPr lang="en-US"/>
              <a:t>Click to edit Master title style</a:t>
            </a:r>
            <a:endParaRPr lang="en-US" dirty="0"/>
          </a:p>
        </p:txBody>
      </p:sp>
      <p:sp>
        <p:nvSpPr>
          <p:cNvPr id="5" name="Slide Number Placeholder 9"/>
          <p:cNvSpPr txBox="1">
            <a:spLocks/>
          </p:cNvSpPr>
          <p:nvPr/>
        </p:nvSpPr>
        <p:spPr>
          <a:xfrm>
            <a:off x="8536261" y="4806543"/>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50" dirty="0"/>
          </a:p>
        </p:txBody>
      </p:sp>
      <p:pic>
        <p:nvPicPr>
          <p:cNvPr id="7" name="Bild 2" descr="111004_EU-OSHA_PPT_Corporate logo.png"/>
          <p:cNvPicPr>
            <a:picLocks noChangeAspect="1"/>
          </p:cNvPicPr>
          <p:nvPr/>
        </p:nvPicPr>
        <p:blipFill>
          <a:blip r:embed="rId4" cstate="print"/>
          <a:srcRect/>
          <a:stretch>
            <a:fillRect/>
          </a:stretch>
        </p:blipFill>
        <p:spPr bwMode="auto">
          <a:xfrm>
            <a:off x="444501" y="4131469"/>
            <a:ext cx="959147" cy="542925"/>
          </a:xfrm>
          <a:prstGeom prst="rect">
            <a:avLst/>
          </a:prstGeom>
          <a:noFill/>
          <a:ln w="9525">
            <a:noFill/>
            <a:miter lim="800000"/>
            <a:headEnd/>
            <a:tailEnd/>
          </a:ln>
        </p:spPr>
      </p:pic>
      <p:sp>
        <p:nvSpPr>
          <p:cNvPr id="13" name="Subtitle 2"/>
          <p:cNvSpPr>
            <a:spLocks noGrp="1"/>
          </p:cNvSpPr>
          <p:nvPr>
            <p:ph type="subTitle" idx="10"/>
          </p:nvPr>
        </p:nvSpPr>
        <p:spPr>
          <a:xfrm>
            <a:off x="450000" y="3469500"/>
            <a:ext cx="7646400" cy="506406"/>
          </a:xfrm>
        </p:spPr>
        <p:txBody>
          <a:bodyPr lIns="0" tIns="0" rIns="0" bIns="0" anchor="t">
            <a:normAutofit/>
          </a:bodyPr>
          <a:lstStyle>
            <a:lvl1pPr marL="0" indent="0" algn="l">
              <a:buNone/>
              <a:defRPr sz="135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4" name="Bild 4" descr="111004_EU-OSHA_PPT_EU logo.png"/>
          <p:cNvPicPr>
            <a:picLocks noChangeAspect="1"/>
          </p:cNvPicPr>
          <p:nvPr/>
        </p:nvPicPr>
        <p:blipFill>
          <a:blip r:embed="rId5" cstate="print"/>
          <a:srcRect/>
          <a:stretch>
            <a:fillRect/>
          </a:stretch>
        </p:blipFill>
        <p:spPr bwMode="auto">
          <a:xfrm>
            <a:off x="7723909" y="4431506"/>
            <a:ext cx="372491" cy="242888"/>
          </a:xfrm>
          <a:prstGeom prst="rect">
            <a:avLst/>
          </a:prstGeom>
          <a:noFill/>
          <a:ln w="9525">
            <a:noFill/>
            <a:miter lim="800000"/>
            <a:headEnd/>
            <a:tailEnd/>
          </a:ln>
        </p:spPr>
      </p:pic>
      <p:pic>
        <p:nvPicPr>
          <p:cNvPr id="16" name="imagen-portada-COBRANDED-1.png" descr="/Volumes/XRAID/Equipo Rojo/EU-OSHA/18-0115 PPT templates update/PNG/imagen-portada-COBRANDED-1.png"/>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0" y="0"/>
            <a:ext cx="9144000" cy="255422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1" name="Textplatzhalter 2"/>
          <p:cNvSpPr txBox="1">
            <a:spLocks/>
          </p:cNvSpPr>
          <p:nvPr/>
        </p:nvSpPr>
        <p:spPr>
          <a:xfrm>
            <a:off x="450851" y="4816892"/>
            <a:ext cx="7439025" cy="245269"/>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sz="675" dirty="0"/>
              <a:t>Safety and health at work is everyone’s concern. It’s good for you. It’s good for business.</a:t>
            </a: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7" name="Rectangle 11"/>
          <p:cNvSpPr>
            <a:spLocks noChangeArrowheads="1"/>
          </p:cNvSpPr>
          <p:nvPr userDrawn="1"/>
        </p:nvSpPr>
        <p:spPr bwMode="auto">
          <a:xfrm>
            <a:off x="3265088" y="4431506"/>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4793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mage 2 Title Slide">
    <p:spTree>
      <p:nvGrpSpPr>
        <p:cNvPr id="1" name=""/>
        <p:cNvGrpSpPr/>
        <p:nvPr/>
      </p:nvGrpSpPr>
      <p:grpSpPr>
        <a:xfrm>
          <a:off x="0" y="0"/>
          <a:ext cx="0" cy="0"/>
          <a:chOff x="0" y="0"/>
          <a:chExt cx="0" cy="0"/>
        </a:xfrm>
      </p:grpSpPr>
      <p:pic>
        <p:nvPicPr>
          <p:cNvPr id="12" name="FONDO-PORTADA-PATRON-COBRANDED.png" descr="/Volumes/XRAID/Equipo Rojo/EU-OSHA/18-0115 PPT templates update/PNG/FONDO-PORTADA-PATRON-COBRANDED.png"/>
          <p:cNvPicPr>
            <a:picLocks/>
          </p:cNvPicPr>
          <p:nvPr/>
        </p:nvPicPr>
        <p:blipFill>
          <a:blip r:embed="rId2" r:link="rId3">
            <a:extLst>
              <a:ext uri="{28A0092B-C50C-407E-A947-70E740481C1C}">
                <a14:useLocalDpi xmlns:a14="http://schemas.microsoft.com/office/drawing/2010/main" val="0"/>
              </a:ext>
            </a:extLst>
          </a:blip>
          <a:stretch>
            <a:fillRect/>
          </a:stretch>
        </p:blipFill>
        <p:spPr>
          <a:xfrm>
            <a:off x="0" y="0"/>
            <a:ext cx="9144000" cy="5144400"/>
          </a:xfrm>
          <a:prstGeom prst="rect">
            <a:avLst/>
          </a:prstGeom>
        </p:spPr>
      </p:pic>
      <p:sp>
        <p:nvSpPr>
          <p:cNvPr id="2" name="Title 1"/>
          <p:cNvSpPr>
            <a:spLocks noGrp="1"/>
          </p:cNvSpPr>
          <p:nvPr>
            <p:ph type="title"/>
          </p:nvPr>
        </p:nvSpPr>
        <p:spPr>
          <a:xfrm>
            <a:off x="450000" y="2673000"/>
            <a:ext cx="7646400" cy="696600"/>
          </a:xfrm>
        </p:spPr>
        <p:txBody>
          <a:bodyPr lIns="0" tIns="0" rIns="0" bIns="0" anchor="t" anchorCtr="0"/>
          <a:lstStyle>
            <a:lvl1pPr algn="l">
              <a:defRPr sz="2400" b="1" i="0" cap="none" baseline="0"/>
            </a:lvl1pPr>
          </a:lstStyle>
          <a:p>
            <a:r>
              <a:rPr lang="en-US"/>
              <a:t>Click to edit Master title style</a:t>
            </a:r>
            <a:endParaRPr lang="en-US" dirty="0"/>
          </a:p>
        </p:txBody>
      </p:sp>
      <p:sp>
        <p:nvSpPr>
          <p:cNvPr id="3" name="Text Placeholder 2"/>
          <p:cNvSpPr>
            <a:spLocks noGrp="1"/>
          </p:cNvSpPr>
          <p:nvPr>
            <p:ph type="body" idx="1"/>
          </p:nvPr>
        </p:nvSpPr>
        <p:spPr>
          <a:xfrm>
            <a:off x="450000" y="3469500"/>
            <a:ext cx="7646400" cy="507600"/>
          </a:xfrm>
        </p:spPr>
        <p:txBody>
          <a:bodyPr lIns="0" tIns="0" rIns="0" bIns="0" anchor="t">
            <a:normAutofit/>
          </a:bodyPr>
          <a:lstStyle>
            <a:lvl1pPr marL="0" indent="0" algn="l">
              <a:buNone/>
              <a:defRPr sz="135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Slide Number Placeholder 9"/>
          <p:cNvSpPr txBox="1">
            <a:spLocks/>
          </p:cNvSpPr>
          <p:nvPr/>
        </p:nvSpPr>
        <p:spPr>
          <a:xfrm>
            <a:off x="8536261" y="4806543"/>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50" dirty="0"/>
          </a:p>
        </p:txBody>
      </p:sp>
      <p:pic>
        <p:nvPicPr>
          <p:cNvPr id="15" name="Bild 2" descr="111004_EU-OSHA_PPT_Corporate logo.png"/>
          <p:cNvPicPr>
            <a:picLocks noChangeAspect="1"/>
          </p:cNvPicPr>
          <p:nvPr/>
        </p:nvPicPr>
        <p:blipFill>
          <a:blip r:embed="rId4" cstate="print"/>
          <a:srcRect/>
          <a:stretch>
            <a:fillRect/>
          </a:stretch>
        </p:blipFill>
        <p:spPr bwMode="auto">
          <a:xfrm>
            <a:off x="444501" y="4131469"/>
            <a:ext cx="959147" cy="542925"/>
          </a:xfrm>
          <a:prstGeom prst="rect">
            <a:avLst/>
          </a:prstGeom>
          <a:noFill/>
          <a:ln w="9525">
            <a:noFill/>
            <a:miter lim="800000"/>
            <a:headEnd/>
            <a:tailEnd/>
          </a:ln>
        </p:spPr>
      </p:pic>
      <p:pic>
        <p:nvPicPr>
          <p:cNvPr id="18" name="imagen-portada-COBRANDED-2.png" descr="/Volumes/XRAID/Equipo Rojo/EU-OSHA/18-0115 PPT templates update/PNG/imagen-portada-COBRANDED-2.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0" y="-20538"/>
            <a:ext cx="9144000" cy="2554224"/>
          </a:xfrm>
          <a:prstGeom prst="rect">
            <a:avLst/>
          </a:prstGeom>
        </p:spPr>
      </p:pic>
      <p:pic>
        <p:nvPicPr>
          <p:cNvPr id="13" name="Bild 4" descr="111004_EU-OSHA_PPT_EU logo.png"/>
          <p:cNvPicPr>
            <a:picLocks noChangeAspect="1"/>
          </p:cNvPicPr>
          <p:nvPr/>
        </p:nvPicPr>
        <p:blipFill>
          <a:blip r:embed="rId7" cstate="print"/>
          <a:srcRect/>
          <a:stretch>
            <a:fillRect/>
          </a:stretch>
        </p:blipFill>
        <p:spPr bwMode="auto">
          <a:xfrm>
            <a:off x="7723909" y="4431506"/>
            <a:ext cx="372491" cy="242888"/>
          </a:xfrm>
          <a:prstGeom prst="rect">
            <a:avLst/>
          </a:prstGeom>
          <a:noFill/>
          <a:ln w="9525">
            <a:noFill/>
            <a:miter lim="800000"/>
            <a:headEnd/>
            <a:tailEnd/>
          </a:ln>
        </p:spPr>
      </p:pic>
      <p:sp>
        <p:nvSpPr>
          <p:cNvPr id="11" name="Textplatzhalter 2"/>
          <p:cNvSpPr txBox="1">
            <a:spLocks/>
          </p:cNvSpPr>
          <p:nvPr/>
        </p:nvSpPr>
        <p:spPr>
          <a:xfrm>
            <a:off x="450851" y="4816800"/>
            <a:ext cx="7439025" cy="245269"/>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sz="675" dirty="0"/>
              <a:t>Safety and health at work is everyone’s concern. It’s good for you. It’s good for business.</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6" name="Rectangle 11"/>
          <p:cNvSpPr>
            <a:spLocks noChangeArrowheads="1"/>
          </p:cNvSpPr>
          <p:nvPr userDrawn="1"/>
        </p:nvSpPr>
        <p:spPr bwMode="auto">
          <a:xfrm>
            <a:off x="3265088" y="4431506"/>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2476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mage 3 Title Slide">
    <p:spTree>
      <p:nvGrpSpPr>
        <p:cNvPr id="1" name=""/>
        <p:cNvGrpSpPr/>
        <p:nvPr/>
      </p:nvGrpSpPr>
      <p:grpSpPr>
        <a:xfrm>
          <a:off x="0" y="0"/>
          <a:ext cx="0" cy="0"/>
          <a:chOff x="0" y="0"/>
          <a:chExt cx="0" cy="0"/>
        </a:xfrm>
      </p:grpSpPr>
      <p:pic>
        <p:nvPicPr>
          <p:cNvPr id="13" name="FONDO-PORTADA-PATRON-COBRANDED.png" descr="/Volumes/XRAID/Equipo Rojo/EU-OSHA/18-0115 PPT templates update/PNG/FONDO-PORTADA-PATRON-COBRANDED.png"/>
          <p:cNvPicPr>
            <a:picLocks/>
          </p:cNvPicPr>
          <p:nvPr/>
        </p:nvPicPr>
        <p:blipFill>
          <a:blip r:embed="rId2" r:link="rId3">
            <a:extLst>
              <a:ext uri="{28A0092B-C50C-407E-A947-70E740481C1C}">
                <a14:useLocalDpi xmlns:a14="http://schemas.microsoft.com/office/drawing/2010/main" val="0"/>
              </a:ext>
            </a:extLst>
          </a:blip>
          <a:stretch>
            <a:fillRect/>
          </a:stretch>
        </p:blipFill>
        <p:spPr>
          <a:xfrm>
            <a:off x="0" y="0"/>
            <a:ext cx="9144000" cy="5144400"/>
          </a:xfrm>
          <a:prstGeom prst="rect">
            <a:avLst/>
          </a:prstGeom>
        </p:spPr>
      </p:pic>
      <p:sp>
        <p:nvSpPr>
          <p:cNvPr id="2" name="Title 1"/>
          <p:cNvSpPr>
            <a:spLocks noGrp="1"/>
          </p:cNvSpPr>
          <p:nvPr>
            <p:ph type="title"/>
          </p:nvPr>
        </p:nvSpPr>
        <p:spPr>
          <a:xfrm>
            <a:off x="450000" y="2673000"/>
            <a:ext cx="7646400" cy="696600"/>
          </a:xfrm>
        </p:spPr>
        <p:txBody>
          <a:bodyPr lIns="0" tIns="0" rIns="0" bIns="0" anchor="t" anchorCtr="0"/>
          <a:lstStyle>
            <a:lvl1pPr algn="l">
              <a:defRPr sz="2400" b="1" i="0" cap="none" baseline="0"/>
            </a:lvl1pPr>
          </a:lstStyle>
          <a:p>
            <a:r>
              <a:rPr lang="en-US"/>
              <a:t>Click to edit Master title style</a:t>
            </a:r>
            <a:endParaRPr lang="en-US" dirty="0"/>
          </a:p>
        </p:txBody>
      </p:sp>
      <p:sp>
        <p:nvSpPr>
          <p:cNvPr id="3" name="Text Placeholder 2"/>
          <p:cNvSpPr>
            <a:spLocks noGrp="1"/>
          </p:cNvSpPr>
          <p:nvPr>
            <p:ph type="body" idx="1"/>
          </p:nvPr>
        </p:nvSpPr>
        <p:spPr>
          <a:xfrm>
            <a:off x="450000" y="3469500"/>
            <a:ext cx="7646400" cy="507600"/>
          </a:xfrm>
        </p:spPr>
        <p:txBody>
          <a:bodyPr lIns="0" tIns="0" rIns="0" bIns="0" anchor="t">
            <a:normAutofit/>
          </a:bodyPr>
          <a:lstStyle>
            <a:lvl1pPr marL="0" indent="0" algn="l">
              <a:buNone/>
              <a:defRPr sz="135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Slide Number Placeholder 9"/>
          <p:cNvSpPr txBox="1">
            <a:spLocks/>
          </p:cNvSpPr>
          <p:nvPr/>
        </p:nvSpPr>
        <p:spPr>
          <a:xfrm>
            <a:off x="8536261" y="4806543"/>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50" dirty="0"/>
          </a:p>
        </p:txBody>
      </p:sp>
      <p:pic>
        <p:nvPicPr>
          <p:cNvPr id="15" name="Bild 2" descr="111004_EU-OSHA_PPT_Corporate logo.png"/>
          <p:cNvPicPr>
            <a:picLocks noChangeAspect="1"/>
          </p:cNvPicPr>
          <p:nvPr/>
        </p:nvPicPr>
        <p:blipFill>
          <a:blip r:embed="rId4" cstate="print"/>
          <a:srcRect/>
          <a:stretch>
            <a:fillRect/>
          </a:stretch>
        </p:blipFill>
        <p:spPr bwMode="auto">
          <a:xfrm>
            <a:off x="444501" y="4131469"/>
            <a:ext cx="959147" cy="542925"/>
          </a:xfrm>
          <a:prstGeom prst="rect">
            <a:avLst/>
          </a:prstGeom>
          <a:noFill/>
          <a:ln w="9525">
            <a:noFill/>
            <a:miter lim="800000"/>
            <a:headEnd/>
            <a:tailEnd/>
          </a:ln>
        </p:spPr>
      </p:pic>
      <p:pic>
        <p:nvPicPr>
          <p:cNvPr id="20" name="imagen-portada-COBRANDED-3.png" descr="/Volumes/XRAID/Equipo Rojo/EU-OSHA/18-0115 PPT templates update/PNG/imagen-portada-COBRANDED-3.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0" y="-11162"/>
            <a:ext cx="9144000" cy="2554224"/>
          </a:xfrm>
          <a:prstGeom prst="rect">
            <a:avLst/>
          </a:prstGeom>
        </p:spPr>
      </p:pic>
      <p:pic>
        <p:nvPicPr>
          <p:cNvPr id="12" name="Bild 4" descr="111004_EU-OSHA_PPT_EU logo.png"/>
          <p:cNvPicPr>
            <a:picLocks noChangeAspect="1"/>
          </p:cNvPicPr>
          <p:nvPr/>
        </p:nvPicPr>
        <p:blipFill>
          <a:blip r:embed="rId7" cstate="print"/>
          <a:srcRect/>
          <a:stretch>
            <a:fillRect/>
          </a:stretch>
        </p:blipFill>
        <p:spPr bwMode="auto">
          <a:xfrm>
            <a:off x="7723909" y="4431506"/>
            <a:ext cx="372491" cy="242888"/>
          </a:xfrm>
          <a:prstGeom prst="rect">
            <a:avLst/>
          </a:prstGeom>
          <a:noFill/>
          <a:ln w="9525">
            <a:noFill/>
            <a:miter lim="800000"/>
            <a:headEnd/>
            <a:tailEnd/>
          </a:ln>
        </p:spPr>
      </p:pic>
      <p:sp>
        <p:nvSpPr>
          <p:cNvPr id="14" name="Textplatzhalter 2"/>
          <p:cNvSpPr txBox="1">
            <a:spLocks/>
          </p:cNvSpPr>
          <p:nvPr/>
        </p:nvSpPr>
        <p:spPr>
          <a:xfrm>
            <a:off x="450851" y="4816800"/>
            <a:ext cx="7439025" cy="245269"/>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sz="675" dirty="0"/>
              <a:t>Safety and health at work is everyone’s concern. It’s good for you. It’s good for business.</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1" name="Rectangle 11"/>
          <p:cNvSpPr>
            <a:spLocks noChangeArrowheads="1"/>
          </p:cNvSpPr>
          <p:nvPr userDrawn="1"/>
        </p:nvSpPr>
        <p:spPr bwMode="auto">
          <a:xfrm>
            <a:off x="3265088" y="4431506"/>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0119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mage 4 Title Slide">
    <p:spTree>
      <p:nvGrpSpPr>
        <p:cNvPr id="1" name=""/>
        <p:cNvGrpSpPr/>
        <p:nvPr/>
      </p:nvGrpSpPr>
      <p:grpSpPr>
        <a:xfrm>
          <a:off x="0" y="0"/>
          <a:ext cx="0" cy="0"/>
          <a:chOff x="0" y="0"/>
          <a:chExt cx="0" cy="0"/>
        </a:xfrm>
      </p:grpSpPr>
      <p:pic>
        <p:nvPicPr>
          <p:cNvPr id="13" name="FONDO-PORTADA-PATRON-COBRANDED.png" descr="/Volumes/XRAID/Equipo Rojo/EU-OSHA/18-0115 PPT templates update/PNG/FONDO-PORTADA-PATRON-COBRANDED.png"/>
          <p:cNvPicPr>
            <a:picLocks/>
          </p:cNvPicPr>
          <p:nvPr/>
        </p:nvPicPr>
        <p:blipFill>
          <a:blip r:embed="rId2" r:link="rId3">
            <a:extLst>
              <a:ext uri="{28A0092B-C50C-407E-A947-70E740481C1C}">
                <a14:useLocalDpi xmlns:a14="http://schemas.microsoft.com/office/drawing/2010/main" val="0"/>
              </a:ext>
            </a:extLst>
          </a:blip>
          <a:stretch>
            <a:fillRect/>
          </a:stretch>
        </p:blipFill>
        <p:spPr>
          <a:xfrm>
            <a:off x="0" y="0"/>
            <a:ext cx="9144000" cy="5144400"/>
          </a:xfrm>
          <a:prstGeom prst="rect">
            <a:avLst/>
          </a:prstGeom>
        </p:spPr>
      </p:pic>
      <p:sp>
        <p:nvSpPr>
          <p:cNvPr id="2" name="Title 1"/>
          <p:cNvSpPr>
            <a:spLocks noGrp="1"/>
          </p:cNvSpPr>
          <p:nvPr>
            <p:ph type="title"/>
          </p:nvPr>
        </p:nvSpPr>
        <p:spPr>
          <a:xfrm>
            <a:off x="450000" y="2673000"/>
            <a:ext cx="7646400" cy="696600"/>
          </a:xfrm>
        </p:spPr>
        <p:txBody>
          <a:bodyPr lIns="0" tIns="0" rIns="0" bIns="0" anchor="t" anchorCtr="0"/>
          <a:lstStyle>
            <a:lvl1pPr algn="l">
              <a:defRPr sz="2400" b="1" i="0" cap="none" baseline="0"/>
            </a:lvl1pPr>
          </a:lstStyle>
          <a:p>
            <a:r>
              <a:rPr lang="en-US"/>
              <a:t>Click to edit Master title style</a:t>
            </a:r>
            <a:endParaRPr lang="en-US" dirty="0"/>
          </a:p>
        </p:txBody>
      </p:sp>
      <p:sp>
        <p:nvSpPr>
          <p:cNvPr id="3" name="Text Placeholder 2"/>
          <p:cNvSpPr>
            <a:spLocks noGrp="1"/>
          </p:cNvSpPr>
          <p:nvPr>
            <p:ph type="body" idx="1"/>
          </p:nvPr>
        </p:nvSpPr>
        <p:spPr>
          <a:xfrm>
            <a:off x="450000" y="3469500"/>
            <a:ext cx="7646400" cy="507600"/>
          </a:xfrm>
        </p:spPr>
        <p:txBody>
          <a:bodyPr lIns="0" tIns="0" rIns="0" bIns="0" anchor="t">
            <a:normAutofit/>
          </a:bodyPr>
          <a:lstStyle>
            <a:lvl1pPr marL="0" indent="0" algn="l">
              <a:buNone/>
              <a:defRPr sz="135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Slide Number Placeholder 9"/>
          <p:cNvSpPr txBox="1">
            <a:spLocks/>
          </p:cNvSpPr>
          <p:nvPr/>
        </p:nvSpPr>
        <p:spPr>
          <a:xfrm>
            <a:off x="8536261" y="4806543"/>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50" dirty="0"/>
          </a:p>
        </p:txBody>
      </p:sp>
      <p:pic>
        <p:nvPicPr>
          <p:cNvPr id="15" name="Bild 2" descr="111004_EU-OSHA_PPT_Corporate logo.png"/>
          <p:cNvPicPr>
            <a:picLocks noChangeAspect="1"/>
          </p:cNvPicPr>
          <p:nvPr/>
        </p:nvPicPr>
        <p:blipFill>
          <a:blip r:embed="rId4" cstate="print"/>
          <a:srcRect/>
          <a:stretch>
            <a:fillRect/>
          </a:stretch>
        </p:blipFill>
        <p:spPr bwMode="auto">
          <a:xfrm>
            <a:off x="444501" y="4131469"/>
            <a:ext cx="959147" cy="542925"/>
          </a:xfrm>
          <a:prstGeom prst="rect">
            <a:avLst/>
          </a:prstGeom>
          <a:noFill/>
          <a:ln w="9525">
            <a:noFill/>
            <a:miter lim="800000"/>
            <a:headEnd/>
            <a:tailEnd/>
          </a:ln>
        </p:spPr>
      </p:pic>
      <p:pic>
        <p:nvPicPr>
          <p:cNvPr id="22" name="imagen-portada-COBRANDED-4.png" descr="/Volumes/XRAID/Equipo Rojo/EU-OSHA/18-0115 PPT templates update/PNG/imagen-portada-COBRANDED-4.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0" y="0"/>
            <a:ext cx="9144000" cy="2554224"/>
          </a:xfrm>
          <a:prstGeom prst="rect">
            <a:avLst/>
          </a:prstGeom>
        </p:spPr>
      </p:pic>
      <p:pic>
        <p:nvPicPr>
          <p:cNvPr id="12" name="Bild 4" descr="111004_EU-OSHA_PPT_EU logo.png"/>
          <p:cNvPicPr>
            <a:picLocks noChangeAspect="1"/>
          </p:cNvPicPr>
          <p:nvPr/>
        </p:nvPicPr>
        <p:blipFill>
          <a:blip r:embed="rId7" cstate="print"/>
          <a:srcRect/>
          <a:stretch>
            <a:fillRect/>
          </a:stretch>
        </p:blipFill>
        <p:spPr bwMode="auto">
          <a:xfrm>
            <a:off x="7723909" y="4431506"/>
            <a:ext cx="372491" cy="242888"/>
          </a:xfrm>
          <a:prstGeom prst="rect">
            <a:avLst/>
          </a:prstGeom>
          <a:noFill/>
          <a:ln w="9525">
            <a:noFill/>
            <a:miter lim="800000"/>
            <a:headEnd/>
            <a:tailEnd/>
          </a:ln>
        </p:spPr>
      </p:pic>
      <p:sp>
        <p:nvSpPr>
          <p:cNvPr id="14" name="Textplatzhalter 2"/>
          <p:cNvSpPr txBox="1">
            <a:spLocks/>
          </p:cNvSpPr>
          <p:nvPr/>
        </p:nvSpPr>
        <p:spPr>
          <a:xfrm>
            <a:off x="450851" y="4816800"/>
            <a:ext cx="7439025" cy="245269"/>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sz="675" dirty="0"/>
              <a:t>Safety and health at work is everyone’s concern. It’s good for you. It’s good for business.</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2512" y="-34497"/>
            <a:ext cx="694508" cy="5209298"/>
          </a:xfrm>
          <a:prstGeom prst="rect">
            <a:avLst/>
          </a:prstGeom>
        </p:spPr>
      </p:pic>
      <p:sp>
        <p:nvSpPr>
          <p:cNvPr id="11" name="Rectangle 11"/>
          <p:cNvSpPr>
            <a:spLocks noChangeArrowheads="1"/>
          </p:cNvSpPr>
          <p:nvPr userDrawn="1"/>
        </p:nvSpPr>
        <p:spPr bwMode="auto">
          <a:xfrm>
            <a:off x="3265088" y="4431506"/>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55673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0000" y="135000"/>
            <a:ext cx="7560000" cy="3672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49999" y="836999"/>
            <a:ext cx="3600000" cy="3645000"/>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0000" y="837000"/>
            <a:ext cx="3600000" cy="3645000"/>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32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0000" y="837000"/>
            <a:ext cx="3600000" cy="405000"/>
          </a:xfrm>
        </p:spPr>
        <p:txBody>
          <a:bodyPr anchor="b">
            <a:noAutofit/>
          </a:bodyPr>
          <a:lstStyle>
            <a:lvl1pPr marL="0" indent="0">
              <a:buNone/>
              <a:defRPr sz="1500" b="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49999" y="1241999"/>
            <a:ext cx="3600000" cy="3240000"/>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0000" y="837000"/>
            <a:ext cx="3600000" cy="405000"/>
          </a:xfrm>
        </p:spPr>
        <p:txBody>
          <a:bodyPr anchor="b">
            <a:noAutofit/>
          </a:bodyPr>
          <a:lstStyle>
            <a:lvl1pPr marL="0" indent="0">
              <a:buNone/>
              <a:defRPr sz="1500" b="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410000" y="1242000"/>
            <a:ext cx="3600000" cy="3240000"/>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40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file://localhost/Volumes/XRAID/Equipo%20Rojo/EU-OSHA/18-0115%20PPT%20templates%20update/PNG/FONDO-PATRON-COBRANDED.png"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FONDO-PATRON-COBRANDED.png" descr="/Volumes/XRAID/Equipo Rojo/EU-OSHA/18-0115 PPT templates update/PNG/FONDO-PATRON-COBRANDED.png"/>
          <p:cNvPicPr>
            <a:picLocks/>
          </p:cNvPicPr>
          <p:nvPr/>
        </p:nvPicPr>
        <p:blipFill>
          <a:blip r:embed="rId18" r:link="rId19">
            <a:extLst>
              <a:ext uri="{28A0092B-C50C-407E-A947-70E740481C1C}">
                <a14:useLocalDpi xmlns:a14="http://schemas.microsoft.com/office/drawing/2010/main" val="0"/>
              </a:ext>
            </a:extLst>
          </a:blip>
          <a:stretch>
            <a:fillRect/>
          </a:stretch>
        </p:blipFill>
        <p:spPr>
          <a:xfrm>
            <a:off x="0" y="0"/>
            <a:ext cx="9144000" cy="5144400"/>
          </a:xfrm>
          <a:prstGeom prst="rect">
            <a:avLst/>
          </a:prstGeom>
        </p:spPr>
      </p:pic>
      <p:sp>
        <p:nvSpPr>
          <p:cNvPr id="2" name="Title Placeholder 1"/>
          <p:cNvSpPr>
            <a:spLocks noGrp="1"/>
          </p:cNvSpPr>
          <p:nvPr>
            <p:ph type="title"/>
          </p:nvPr>
        </p:nvSpPr>
        <p:spPr>
          <a:xfrm>
            <a:off x="450001" y="135000"/>
            <a:ext cx="7559873" cy="36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0000" y="837000"/>
            <a:ext cx="7560000" cy="3645000"/>
          </a:xfrm>
          <a:prstGeom prst="rect">
            <a:avLst/>
          </a:prstGeom>
        </p:spPr>
        <p:txBody>
          <a:bodyPr vert="horz" lIns="91440" tIns="45720" rIns="91440" bIns="4572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Bild 3" descr="111004_EU-OSHA_PPT_Corporate logo_inner slide.png"/>
          <p:cNvPicPr>
            <a:picLocks noChangeAspect="1"/>
          </p:cNvPicPr>
          <p:nvPr/>
        </p:nvPicPr>
        <p:blipFill>
          <a:blip r:embed="rId20" cstate="print"/>
          <a:srcRect/>
          <a:stretch>
            <a:fillRect/>
          </a:stretch>
        </p:blipFill>
        <p:spPr bwMode="auto">
          <a:xfrm>
            <a:off x="442913" y="4705350"/>
            <a:ext cx="816719" cy="233363"/>
          </a:xfrm>
          <a:prstGeom prst="rect">
            <a:avLst/>
          </a:prstGeom>
          <a:noFill/>
          <a:ln w="9525">
            <a:noFill/>
            <a:miter lim="800000"/>
            <a:headEnd/>
            <a:tailEnd/>
          </a:ln>
        </p:spPr>
      </p:pic>
      <p:sp>
        <p:nvSpPr>
          <p:cNvPr id="7" name="Slide Number Placeholder 9"/>
          <p:cNvSpPr txBox="1">
            <a:spLocks/>
          </p:cNvSpPr>
          <p:nvPr/>
        </p:nvSpPr>
        <p:spPr>
          <a:xfrm>
            <a:off x="8534024" y="4879662"/>
            <a:ext cx="609976"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A064B8-E15C-4A1C-8E7E-B0BD818D867C}" type="slidenum">
              <a:rPr lang="en-GB" sz="750" baseline="0" smtClean="0"/>
              <a:pPr/>
              <a:t>‹#›</a:t>
            </a:fld>
            <a:endParaRPr lang="en-GB" sz="750" baseline="0" dirty="0"/>
          </a:p>
        </p:txBody>
      </p:sp>
      <p:sp>
        <p:nvSpPr>
          <p:cNvPr id="11" name="Rectangle 11"/>
          <p:cNvSpPr>
            <a:spLocks noChangeArrowheads="1"/>
          </p:cNvSpPr>
          <p:nvPr/>
        </p:nvSpPr>
        <p:spPr bwMode="auto">
          <a:xfrm>
            <a:off x="2268539" y="4857751"/>
            <a:ext cx="5830887" cy="78581"/>
          </a:xfrm>
          <a:prstGeom prst="rect">
            <a:avLst/>
          </a:prstGeom>
          <a:noFill/>
          <a:ln w="9525">
            <a:noFill/>
            <a:miter lim="800000"/>
            <a:headEnd/>
            <a:tailEnd/>
          </a:ln>
        </p:spPr>
        <p:txBody>
          <a:bodyPr lIns="0" tIns="0" rIns="0" bIns="0">
            <a:prstTxWarp prst="textNoShape">
              <a:avLst/>
            </a:prstTxWarp>
          </a:bodyPr>
          <a:lstStyle/>
          <a:p>
            <a:pPr algn="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http://osha.europa.eu</a:t>
            </a:r>
          </a:p>
        </p:txBody>
      </p:sp>
      <p:sp>
        <p:nvSpPr>
          <p:cNvPr id="9" name="Rectangle 11"/>
          <p:cNvSpPr>
            <a:spLocks noChangeArrowheads="1"/>
          </p:cNvSpPr>
          <p:nvPr userDrawn="1"/>
        </p:nvSpPr>
        <p:spPr bwMode="auto">
          <a:xfrm>
            <a:off x="3221825" y="4751814"/>
            <a:ext cx="2016224" cy="290454"/>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675" b="1" noProof="0" dirty="0">
                <a:solidFill>
                  <a:schemeClr val="tx2"/>
                </a:solidFill>
                <a:latin typeface="Arial" charset="0"/>
                <a:ea typeface="ＭＳ Ｐゴシック" charset="-128"/>
                <a:cs typeface="ＭＳ Ｐゴシック" charset="-128"/>
              </a:rPr>
              <a:t>#</a:t>
            </a:r>
            <a:r>
              <a:rPr lang="en-GB" sz="675" b="1" noProof="0" dirty="0" err="1">
                <a:solidFill>
                  <a:schemeClr val="tx2"/>
                </a:solidFill>
                <a:latin typeface="Arial" charset="0"/>
                <a:ea typeface="ＭＳ Ｐゴシック" charset="-128"/>
                <a:cs typeface="ＭＳ Ｐゴシック" charset="-128"/>
              </a:rPr>
              <a:t>EUhealthyworkplaces</a:t>
            </a:r>
            <a:endParaRPr lang="en-GB" sz="675" b="1" noProof="0" dirty="0">
              <a:solidFill>
                <a:schemeClr val="tx2"/>
              </a:solidFill>
              <a:latin typeface="Arial" charset="0"/>
              <a:ea typeface="ＭＳ Ｐゴシック" charset="-128"/>
              <a:cs typeface="ＭＳ Ｐゴシック" charset="-128"/>
            </a:endParaRPr>
          </a:p>
          <a:p>
            <a:pPr algn="ctr">
              <a:lnSpc>
                <a:spcPct val="90000"/>
              </a:lnSpc>
              <a:spcBef>
                <a:spcPct val="30000"/>
              </a:spcBef>
              <a:buClr>
                <a:srgbClr val="00529F"/>
              </a:buClr>
              <a:defRPr/>
            </a:pPr>
            <a:r>
              <a:rPr lang="es-ES" sz="675" b="1" noProof="0" dirty="0">
                <a:solidFill>
                  <a:schemeClr val="tx2"/>
                </a:solidFill>
                <a:latin typeface="Arial" charset="0"/>
                <a:ea typeface="ＭＳ Ｐゴシック" charset="-128"/>
                <a:cs typeface="ＭＳ Ｐゴシック" charset="-128"/>
              </a:rPr>
              <a:t>#</a:t>
            </a:r>
            <a:r>
              <a:rPr lang="es-ES" sz="675" b="1" noProof="0" dirty="0" err="1">
                <a:solidFill>
                  <a:schemeClr val="tx2"/>
                </a:solidFill>
                <a:latin typeface="Arial" charset="0"/>
                <a:ea typeface="ＭＳ Ｐゴシック" charset="-128"/>
                <a:cs typeface="ＭＳ Ｐゴシック" charset="-128"/>
              </a:rPr>
              <a:t>StopthePandemic</a:t>
            </a:r>
            <a:endParaRPr lang="en-GB" sz="675"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1277254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80"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2" r:id="rId16"/>
  </p:sldLayoutIdLst>
  <p:txStyles>
    <p:titleStyle>
      <a:lvl1pPr algn="l" defTabSz="342900" rtl="0" eaLnBrk="1" latinLnBrk="0" hangingPunct="1">
        <a:spcBef>
          <a:spcPct val="0"/>
        </a:spcBef>
        <a:buNone/>
        <a:defRPr sz="18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9000" indent="-189000" algn="l" defTabSz="342900" rtl="0" eaLnBrk="1" latinLnBrk="0" hangingPunct="1">
        <a:spcBef>
          <a:spcPts val="450"/>
        </a:spcBef>
        <a:spcAft>
          <a:spcPts val="0"/>
        </a:spcAft>
        <a:buClr>
          <a:schemeClr val="tx2"/>
        </a:buClr>
        <a:buFont typeface="Wingdings" pitchFamily="2" charset="2"/>
        <a:buChar char="§"/>
        <a:defRPr sz="1350" b="1" i="0" kern="1200" baseline="0">
          <a:solidFill>
            <a:schemeClr val="tx2"/>
          </a:solidFill>
          <a:latin typeface="+mn-lt"/>
          <a:ea typeface="+mn-ea"/>
          <a:cs typeface="+mn-cs"/>
        </a:defRPr>
      </a:lvl1pPr>
      <a:lvl2pPr marL="324000" indent="-135000" algn="l" defTabSz="342900" rtl="0" eaLnBrk="1" latinLnBrk="0" hangingPunct="1">
        <a:spcBef>
          <a:spcPts val="0"/>
        </a:spcBef>
        <a:spcAft>
          <a:spcPts val="0"/>
        </a:spcAft>
        <a:buClrTx/>
        <a:buFont typeface="Arial" pitchFamily="34" charset="0"/>
        <a:buChar char="•"/>
        <a:defRPr sz="1350" kern="1200" baseline="0">
          <a:solidFill>
            <a:schemeClr val="tx1"/>
          </a:solidFill>
          <a:latin typeface="+mn-lt"/>
          <a:ea typeface="+mn-ea"/>
          <a:cs typeface="+mn-cs"/>
        </a:defRPr>
      </a:lvl2pPr>
      <a:lvl3pPr marL="459000" indent="-135000" algn="l" defTabSz="342900" rtl="0" eaLnBrk="1" latinLnBrk="0" hangingPunct="1">
        <a:spcBef>
          <a:spcPts val="0"/>
        </a:spcBef>
        <a:spcAft>
          <a:spcPts val="0"/>
        </a:spcAft>
        <a:buClrTx/>
        <a:buFont typeface="Arial" pitchFamily="34" charset="0"/>
        <a:buChar char="−"/>
        <a:defRPr sz="1275" kern="1200" baseline="0">
          <a:solidFill>
            <a:schemeClr val="tx1"/>
          </a:solidFill>
          <a:latin typeface="+mn-lt"/>
          <a:ea typeface="+mn-ea"/>
          <a:cs typeface="+mn-cs"/>
        </a:defRPr>
      </a:lvl3pPr>
      <a:lvl4pPr marL="594000" indent="-135000" algn="l" defTabSz="342900" rtl="0" eaLnBrk="1" latinLnBrk="0" hangingPunct="1">
        <a:spcBef>
          <a:spcPts val="0"/>
        </a:spcBef>
        <a:spcAft>
          <a:spcPts val="0"/>
        </a:spcAft>
        <a:buClrTx/>
        <a:buFont typeface="Arial" pitchFamily="34" charset="0"/>
        <a:buChar char="•"/>
        <a:defRPr sz="1200" kern="1200" baseline="0">
          <a:solidFill>
            <a:schemeClr val="tx1"/>
          </a:solidFill>
          <a:latin typeface="+mn-lt"/>
          <a:ea typeface="+mn-ea"/>
          <a:cs typeface="+mn-cs"/>
        </a:defRPr>
      </a:lvl4pPr>
      <a:lvl5pPr marL="729000" indent="-135000" algn="l" defTabSz="342900" rtl="0" eaLnBrk="1" latinLnBrk="0" hangingPunct="1">
        <a:spcBef>
          <a:spcPts val="0"/>
        </a:spcBef>
        <a:spcAft>
          <a:spcPts val="0"/>
        </a:spcAft>
        <a:buClrTx/>
        <a:buFont typeface="Arial" pitchFamily="34" charset="0"/>
        <a:buChar char="−"/>
        <a:defRPr sz="1125" kern="1200" baseline="0">
          <a:solidFill>
            <a:schemeClr val="tx1"/>
          </a:solidFill>
          <a:latin typeface="+mn-lt"/>
          <a:ea typeface="+mn-ea"/>
          <a:cs typeface="+mn-cs"/>
        </a:defRPr>
      </a:lvl5pPr>
      <a:lvl6pPr marL="943313" indent="-214313" algn="l" defTabSz="342900" rtl="0" eaLnBrk="1" latinLnBrk="0" hangingPunct="1">
        <a:spcBef>
          <a:spcPts val="0"/>
        </a:spcBef>
        <a:buFont typeface="Arial" pitchFamily="34" charset="0"/>
        <a:buChar char="•"/>
        <a:defRPr sz="1050" kern="1200" baseline="0">
          <a:solidFill>
            <a:schemeClr val="tx1"/>
          </a:solidFill>
          <a:latin typeface="+mn-lt"/>
          <a:ea typeface="+mn-ea"/>
          <a:cs typeface="+mn-cs"/>
        </a:defRPr>
      </a:lvl6pPr>
      <a:lvl7pPr marL="999000" indent="-135000" algn="l" defTabSz="342900" rtl="0" eaLnBrk="1" latinLnBrk="0" hangingPunct="1">
        <a:spcBef>
          <a:spcPts val="0"/>
        </a:spcBef>
        <a:buFont typeface="Arial" pitchFamily="34" charset="0"/>
        <a:buChar char="−"/>
        <a:defRPr sz="975" kern="1200" baseline="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hyperlink" Target="https://oiraproject.eu/en/oira-too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osha.europa.eu/en/publications/exposure-biological-agents-and-related-health-problems-arable-farming/view" TargetMode="External"/><Relationship Id="rId7" Type="http://schemas.openxmlformats.org/officeDocument/2006/relationships/image" Target="../media/image54.jpeg"/><Relationship Id="rId2" Type="http://schemas.openxmlformats.org/officeDocument/2006/relationships/hyperlink" Target="https://osha.europa.eu/en/publications/msds-agriculture-sector-identifying-risks-adopting-preventive-measures/view"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s://oshwiki.eu/wiki/Agriculture_-_Use_of_pesticides/plant_protection_products" TargetMode="External"/><Relationship Id="rId4" Type="http://schemas.openxmlformats.org/officeDocument/2006/relationships/hyperlink" Target="https://osha.europa.eu/en/publications/exposure-biological-agents-and-related-health-problems-animal-related-occupations/view" TargetMode="External"/><Relationship Id="rId9"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hyperlink" Target="https://osha.europa.eu/en/themes/covid-19-resources-workplace#pk_campaign=ban_homecw"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youtu.be/TB_d6kfkWg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oiraproject.eu/en/oira-tools?text=COVID&amp;op=Search&amp;sort=dat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starren@osha.europa.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27584" y="2713416"/>
            <a:ext cx="7200800" cy="1730542"/>
          </a:xfrm>
          <a:prstGeom prst="rect">
            <a:avLst/>
          </a:prstGeom>
        </p:spPr>
        <p:txBody>
          <a:bodyPr vert="horz" lIns="0" tIns="0" rIns="0" bIns="0" rtlCol="0" anchor="t" anchorCtr="0">
            <a:noAutofit/>
          </a:bodyPr>
          <a:lstStyle>
            <a:lvl1pPr algn="l" defTabSz="342900" rtl="0" eaLnBrk="1" latinLnBrk="0" hangingPunct="1">
              <a:spcBef>
                <a:spcPct val="0"/>
              </a:spcBef>
              <a:buNone/>
              <a:defRPr sz="2400" b="1" i="0" kern="1200" cap="none"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rgbClr val="74D14C"/>
                </a:solidFill>
              </a:rPr>
              <a:t>EU-OSHA’s role and possible future plans in the agriculture sector</a:t>
            </a:r>
          </a:p>
          <a:p>
            <a:r>
              <a:rPr lang="en-GB" sz="1600" dirty="0"/>
              <a:t>Annick Starren, EU-OSHA </a:t>
            </a:r>
            <a:br>
              <a:rPr lang="en-GB" sz="1600" dirty="0"/>
            </a:br>
            <a:endParaRPr lang="en-GB" sz="1600" dirty="0"/>
          </a:p>
          <a:p>
            <a:r>
              <a:rPr lang="en-GB" sz="1600" dirty="0"/>
              <a:t>3 September 2021, </a:t>
            </a:r>
            <a:r>
              <a:rPr lang="en-US" sz="1600" dirty="0"/>
              <a:t>COST Action Safety Culture and Risk Management in Agriculture (SACURIMA)</a:t>
            </a:r>
            <a:r>
              <a:rPr lang="en-GB" sz="1600" dirty="0"/>
              <a:t>, </a:t>
            </a:r>
            <a:endParaRPr lang="en-GB" sz="1800" dirty="0">
              <a:solidFill>
                <a:schemeClr val="accent1">
                  <a:lumMod val="60000"/>
                  <a:lumOff val="40000"/>
                </a:schemeClr>
              </a:solidFill>
            </a:endParaRPr>
          </a:p>
        </p:txBody>
      </p:sp>
    </p:spTree>
    <p:extLst>
      <p:ext uri="{BB962C8B-B14F-4D97-AF65-F5344CB8AC3E}">
        <p14:creationId xmlns:p14="http://schemas.microsoft.com/office/powerpoint/2010/main" val="4015404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62A9-B883-4A4A-A334-21ACFF09DC73}"/>
              </a:ext>
            </a:extLst>
          </p:cNvPr>
          <p:cNvSpPr>
            <a:spLocks noGrp="1"/>
          </p:cNvSpPr>
          <p:nvPr>
            <p:ph type="title"/>
          </p:nvPr>
        </p:nvSpPr>
        <p:spPr>
          <a:xfrm>
            <a:off x="352433" y="673705"/>
            <a:ext cx="5660486" cy="3643136"/>
          </a:xfrm>
        </p:spPr>
        <p:txBody>
          <a:bodyPr>
            <a:noAutofit/>
          </a:bodyPr>
          <a:lstStyle/>
          <a:p>
            <a:br>
              <a:rPr lang="en-GB" sz="2000" b="0" dirty="0"/>
            </a:br>
            <a:br>
              <a:rPr lang="en-GB" sz="2000" b="0" dirty="0"/>
            </a:br>
            <a:r>
              <a:rPr lang="en-GB" dirty="0"/>
              <a:t>How will future development impact on OSH in agriculture? (and how to anticipate)?</a:t>
            </a:r>
            <a:br>
              <a:rPr lang="en-GB" b="0" dirty="0"/>
            </a:br>
            <a:br>
              <a:rPr lang="en-GB" sz="2000" b="0" dirty="0"/>
            </a:br>
            <a:r>
              <a:rPr lang="en-GB" b="0" dirty="0"/>
              <a:t>Sectors covered: </a:t>
            </a:r>
            <a:br>
              <a:rPr lang="en-GB" b="0" dirty="0"/>
            </a:br>
            <a:r>
              <a:rPr lang="en-GB" sz="1600" b="0" dirty="0"/>
              <a:t>Agriculture, horticulture/ greenhouse activities, livestock farming and forestry.  </a:t>
            </a:r>
            <a:br>
              <a:rPr lang="en-GB" b="0" dirty="0"/>
            </a:br>
            <a:br>
              <a:rPr lang="en-GB" b="0" dirty="0"/>
            </a:br>
            <a:r>
              <a:rPr lang="en-GB" b="0" dirty="0"/>
              <a:t>Target audience: </a:t>
            </a:r>
            <a:br>
              <a:rPr lang="en-GB" b="0" dirty="0"/>
            </a:br>
            <a:r>
              <a:rPr lang="en-GB" sz="1600" b="0" dirty="0"/>
              <a:t>policy makers at EU and national level, incl. social partners, legislators and enforcement authorities, researchers and policy-makers in related areas</a:t>
            </a:r>
            <a:r>
              <a:rPr lang="en-GB" b="0" dirty="0"/>
              <a:t>.</a:t>
            </a:r>
            <a:br>
              <a:rPr lang="en-GB" b="0" dirty="0"/>
            </a:br>
            <a:br>
              <a:rPr lang="en-GB" b="0" dirty="0"/>
            </a:br>
            <a:endParaRPr lang="en-GB" sz="2000" b="0" dirty="0"/>
          </a:p>
        </p:txBody>
      </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467" y="1635646"/>
            <a:ext cx="2456633" cy="1386263"/>
          </a:xfrm>
          <a:prstGeom prst="rect">
            <a:avLst/>
          </a:prstGeom>
          <a:blipFill>
            <a:blip r:embed="rId4"/>
            <a:stretch>
              <a:fillRect/>
            </a:stretch>
          </a:blipFill>
        </p:spPr>
      </p:pic>
      <p:sp>
        <p:nvSpPr>
          <p:cNvPr id="11" name="Rectangle 10"/>
          <p:cNvSpPr/>
          <p:nvPr/>
        </p:nvSpPr>
        <p:spPr>
          <a:xfrm>
            <a:off x="5998467" y="77374"/>
            <a:ext cx="2461965" cy="1404148"/>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012919" y="3248041"/>
            <a:ext cx="2473477" cy="1519849"/>
          </a:xfrm>
        </p:spPr>
      </p:pic>
      <p:sp>
        <p:nvSpPr>
          <p:cNvPr id="3" name="Rectangle 2"/>
          <p:cNvSpPr/>
          <p:nvPr/>
        </p:nvSpPr>
        <p:spPr>
          <a:xfrm>
            <a:off x="323529" y="195486"/>
            <a:ext cx="5544615" cy="954107"/>
          </a:xfrm>
          <a:prstGeom prst="rect">
            <a:avLst/>
          </a:prstGeom>
        </p:spPr>
        <p:txBody>
          <a:bodyPr wrap="square">
            <a:spAutoFit/>
          </a:bodyPr>
          <a:lstStyle/>
          <a:p>
            <a:br>
              <a:rPr lang="en-GB" sz="2800" dirty="0"/>
            </a:br>
            <a:endParaRPr lang="en-GB" sz="2800" dirty="0"/>
          </a:p>
        </p:txBody>
      </p:sp>
      <p:sp>
        <p:nvSpPr>
          <p:cNvPr id="4" name="Rectangle 3"/>
          <p:cNvSpPr/>
          <p:nvPr/>
        </p:nvSpPr>
        <p:spPr>
          <a:xfrm>
            <a:off x="372391" y="153611"/>
            <a:ext cx="5466561" cy="461665"/>
          </a:xfrm>
          <a:prstGeom prst="rect">
            <a:avLst/>
          </a:prstGeom>
        </p:spPr>
        <p:txBody>
          <a:bodyPr wrap="none">
            <a:spAutoFit/>
          </a:bodyPr>
          <a:lstStyle/>
          <a:p>
            <a:r>
              <a:rPr lang="en-GB" sz="2400" b="1" dirty="0">
                <a:solidFill>
                  <a:srgbClr val="74D14C"/>
                </a:solidFill>
              </a:rPr>
              <a:t>Main objective of the expert review</a:t>
            </a:r>
            <a:endParaRPr lang="en-GB" sz="2400" dirty="0"/>
          </a:p>
        </p:txBody>
      </p:sp>
    </p:spTree>
    <p:extLst>
      <p:ext uri="{BB962C8B-B14F-4D97-AF65-F5344CB8AC3E}">
        <p14:creationId xmlns:p14="http://schemas.microsoft.com/office/powerpoint/2010/main" val="3342602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0001" y="135000"/>
            <a:ext cx="7559873" cy="492534"/>
          </a:xfrm>
        </p:spPr>
        <p:txBody>
          <a:bodyPr/>
          <a:lstStyle/>
          <a:p>
            <a:r>
              <a:rPr lang="en-GB" dirty="0">
                <a:solidFill>
                  <a:srgbClr val="00B050"/>
                </a:solidFill>
              </a:rPr>
              <a:t>Based on conclusions of the report on T</a:t>
            </a:r>
            <a:r>
              <a:rPr lang="en-GB" dirty="0">
                <a:solidFill>
                  <a:srgbClr val="00B050"/>
                </a:solidFill>
                <a:ea typeface="Trebuchet MS" panose="020B0603020202020204" pitchFamily="34" charset="0"/>
                <a:cs typeface="Trebuchet MS" panose="020B0603020202020204" pitchFamily="34" charset="0"/>
              </a:rPr>
              <a:t>he future Agriculture and OSH…</a:t>
            </a:r>
            <a:endParaRPr lang="en-GB" dirty="0">
              <a:solidFill>
                <a:srgbClr val="00B050"/>
              </a:solidFill>
            </a:endParaRPr>
          </a:p>
        </p:txBody>
      </p:sp>
      <p:sp>
        <p:nvSpPr>
          <p:cNvPr id="3" name="Content Placeholder 2"/>
          <p:cNvSpPr>
            <a:spLocks noGrp="1"/>
          </p:cNvSpPr>
          <p:nvPr>
            <p:ph sz="half" idx="1"/>
          </p:nvPr>
        </p:nvSpPr>
        <p:spPr>
          <a:xfrm>
            <a:off x="539552" y="771550"/>
            <a:ext cx="7866416" cy="4032448"/>
          </a:xfrm>
        </p:spPr>
        <p:txBody>
          <a:bodyPr>
            <a:normAutofit/>
          </a:bodyPr>
          <a:lstStyle/>
          <a:p>
            <a:pPr marL="0" indent="0">
              <a:buNone/>
            </a:pPr>
            <a:r>
              <a:rPr lang="en-US" sz="1600" b="0" dirty="0"/>
              <a:t>EU Farm to Fork Strategy has </a:t>
            </a:r>
            <a:r>
              <a:rPr lang="en-US" sz="1600" b="0" dirty="0" err="1"/>
              <a:t>recognised</a:t>
            </a:r>
            <a:r>
              <a:rPr lang="en-US" sz="1600" b="0" dirty="0"/>
              <a:t> the importance of the EU Pillar of Social Rights and its application to the sector.</a:t>
            </a:r>
          </a:p>
          <a:p>
            <a:pPr marL="0" indent="0">
              <a:buNone/>
            </a:pPr>
            <a:endParaRPr lang="en-US" sz="1600" b="0" dirty="0"/>
          </a:p>
          <a:p>
            <a:pPr marL="0" indent="0">
              <a:buNone/>
            </a:pPr>
            <a:r>
              <a:rPr lang="en-US" sz="1600" b="0" i="1" dirty="0"/>
              <a:t>However, </a:t>
            </a:r>
            <a:r>
              <a:rPr lang="en-GB" sz="1600" b="0" i="1" dirty="0"/>
              <a:t>there is still a major social-economic deficit in farming, owing to the </a:t>
            </a:r>
            <a:r>
              <a:rPr lang="en-GB" sz="1600" i="1" dirty="0"/>
              <a:t>marginal profitability and income </a:t>
            </a:r>
            <a:r>
              <a:rPr lang="en-GB" sz="1600" b="0" i="1" dirty="0"/>
              <a:t>for many small farmers, </a:t>
            </a:r>
          </a:p>
          <a:p>
            <a:pPr marL="0" indent="0">
              <a:buNone/>
            </a:pPr>
            <a:r>
              <a:rPr lang="en-GB" sz="1600" b="0" i="1" dirty="0"/>
              <a:t>which </a:t>
            </a:r>
            <a:r>
              <a:rPr lang="en-GB" sz="1600" i="1" dirty="0"/>
              <a:t>limits</a:t>
            </a:r>
            <a:r>
              <a:rPr lang="en-GB" sz="1600" b="0" i="1" dirty="0"/>
              <a:t> </a:t>
            </a:r>
            <a:r>
              <a:rPr lang="en-GB" sz="1600" i="1" dirty="0"/>
              <a:t>the ability </a:t>
            </a:r>
            <a:r>
              <a:rPr lang="en-GB" sz="1600" b="0" i="1" dirty="0"/>
              <a:t>of the sector to fully embrace and manage the growing trends, such as </a:t>
            </a:r>
            <a:r>
              <a:rPr lang="en-GB" sz="1600" i="1" dirty="0"/>
              <a:t>digitalisation, climate change, society pressures and labour market developments </a:t>
            </a:r>
            <a:r>
              <a:rPr lang="en-GB" sz="1600" b="0" i="1" dirty="0"/>
              <a:t>and is very much linked to </a:t>
            </a:r>
            <a:r>
              <a:rPr lang="en-GB" sz="1600" i="1" dirty="0"/>
              <a:t>the poor level of OSH protection</a:t>
            </a:r>
            <a:r>
              <a:rPr lang="en-GB" sz="1600" b="0" i="1" dirty="0"/>
              <a:t>.</a:t>
            </a:r>
          </a:p>
        </p:txBody>
      </p:sp>
    </p:spTree>
    <p:extLst>
      <p:ext uri="{BB962C8B-B14F-4D97-AF65-F5344CB8AC3E}">
        <p14:creationId xmlns:p14="http://schemas.microsoft.com/office/powerpoint/2010/main" val="186346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0001" y="135000"/>
            <a:ext cx="7559873" cy="492534"/>
          </a:xfrm>
        </p:spPr>
        <p:txBody>
          <a:bodyPr/>
          <a:lstStyle/>
          <a:p>
            <a:r>
              <a:rPr lang="en-GB" dirty="0">
                <a:solidFill>
                  <a:srgbClr val="00B050"/>
                </a:solidFill>
              </a:rPr>
              <a:t>Based on conclusions of the report on T</a:t>
            </a:r>
            <a:r>
              <a:rPr lang="en-GB" dirty="0">
                <a:solidFill>
                  <a:srgbClr val="00B050"/>
                </a:solidFill>
                <a:ea typeface="Trebuchet MS" panose="020B0603020202020204" pitchFamily="34" charset="0"/>
                <a:cs typeface="Trebuchet MS" panose="020B0603020202020204" pitchFamily="34" charset="0"/>
              </a:rPr>
              <a:t>he future Agriculture and OSH…</a:t>
            </a:r>
            <a:endParaRPr lang="en-GB" dirty="0">
              <a:solidFill>
                <a:srgbClr val="00B050"/>
              </a:solidFill>
            </a:endParaRPr>
          </a:p>
        </p:txBody>
      </p:sp>
      <p:sp>
        <p:nvSpPr>
          <p:cNvPr id="3" name="Content Placeholder 2"/>
          <p:cNvSpPr>
            <a:spLocks noGrp="1"/>
          </p:cNvSpPr>
          <p:nvPr>
            <p:ph sz="half" idx="1"/>
          </p:nvPr>
        </p:nvSpPr>
        <p:spPr>
          <a:xfrm>
            <a:off x="539552" y="771550"/>
            <a:ext cx="7866416" cy="4032448"/>
          </a:xfrm>
        </p:spPr>
        <p:txBody>
          <a:bodyPr>
            <a:normAutofit/>
          </a:bodyPr>
          <a:lstStyle/>
          <a:p>
            <a:pPr marL="0" indent="0">
              <a:buNone/>
            </a:pPr>
            <a:r>
              <a:rPr lang="en-US" sz="1600" b="0" dirty="0"/>
              <a:t>EU Farm to Fork Strategy has </a:t>
            </a:r>
            <a:r>
              <a:rPr lang="en-US" sz="1600" b="0" dirty="0" err="1"/>
              <a:t>recognised</a:t>
            </a:r>
            <a:r>
              <a:rPr lang="en-US" sz="1600" b="0" dirty="0"/>
              <a:t> the importance of the EU Pillar of Social Rights and its application to the sector.</a:t>
            </a:r>
          </a:p>
          <a:p>
            <a:pPr marL="0" indent="0">
              <a:buNone/>
            </a:pPr>
            <a:endParaRPr lang="en-US" sz="1600" b="0" dirty="0"/>
          </a:p>
          <a:p>
            <a:pPr marL="0" indent="0">
              <a:buNone/>
            </a:pPr>
            <a:r>
              <a:rPr lang="en-US" sz="1600" b="0" i="1" dirty="0"/>
              <a:t>However, </a:t>
            </a:r>
          </a:p>
          <a:p>
            <a:pPr marL="0" indent="0">
              <a:buNone/>
            </a:pPr>
            <a:r>
              <a:rPr lang="en-US" sz="1600" dirty="0"/>
              <a:t>Farming and forestry remain one of the most dangerous sectors!</a:t>
            </a:r>
          </a:p>
          <a:p>
            <a:pPr marL="0" indent="0">
              <a:buNone/>
            </a:pPr>
            <a:r>
              <a:rPr lang="en-US" sz="1600" dirty="0"/>
              <a:t>Underreporting of accidents is a major problem!</a:t>
            </a:r>
          </a:p>
          <a:p>
            <a:pPr marL="0" indent="0">
              <a:buNone/>
            </a:pPr>
            <a:r>
              <a:rPr lang="en-US" sz="1600" dirty="0"/>
              <a:t>The impact of smart technologies is expected diverse:</a:t>
            </a:r>
          </a:p>
          <a:p>
            <a:pPr marL="0" indent="0">
              <a:buNone/>
            </a:pPr>
            <a:r>
              <a:rPr lang="en-US" sz="1600" dirty="0"/>
              <a:t>Low uptake, digital divide, complicated processes….</a:t>
            </a:r>
          </a:p>
          <a:p>
            <a:pPr marL="0" indent="0">
              <a:buNone/>
            </a:pPr>
            <a:r>
              <a:rPr lang="en-US" sz="1600" dirty="0"/>
              <a:t>A stronger focus should be put on the self-employed to include them in OSH strategies!</a:t>
            </a:r>
          </a:p>
          <a:p>
            <a:pPr marL="0" indent="0">
              <a:buNone/>
            </a:pPr>
            <a:endParaRPr lang="en-GB" sz="1600" b="0" i="1" dirty="0"/>
          </a:p>
        </p:txBody>
      </p:sp>
    </p:spTree>
    <p:extLst>
      <p:ext uri="{BB962C8B-B14F-4D97-AF65-F5344CB8AC3E}">
        <p14:creationId xmlns:p14="http://schemas.microsoft.com/office/powerpoint/2010/main" val="3486978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763688" y="-236563"/>
            <a:ext cx="5400600" cy="5276279"/>
          </a:xfrm>
        </p:spPr>
      </p:pic>
      <p:sp>
        <p:nvSpPr>
          <p:cNvPr id="2" name="Right Arrow 1"/>
          <p:cNvSpPr/>
          <p:nvPr/>
        </p:nvSpPr>
        <p:spPr>
          <a:xfrm flipV="1">
            <a:off x="2987824" y="2211710"/>
            <a:ext cx="546360" cy="7200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flipV="1">
            <a:off x="5220072" y="1275606"/>
            <a:ext cx="690376" cy="504056"/>
          </a:xfrm>
          <a:prstGeom prst="right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522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36" y="209375"/>
            <a:ext cx="7559873" cy="367200"/>
          </a:xfrm>
        </p:spPr>
        <p:txBody>
          <a:bodyPr/>
          <a:lstStyle/>
          <a:p>
            <a:r>
              <a:rPr lang="en-US" dirty="0"/>
              <a:t>EU </a:t>
            </a:r>
            <a:r>
              <a:rPr lang="en-US" dirty="0" err="1"/>
              <a:t>OiRA</a:t>
            </a:r>
            <a:r>
              <a:rPr lang="en-US" dirty="0"/>
              <a:t> agricultural tool </a:t>
            </a:r>
            <a:r>
              <a:rPr lang="en-GB" b="0" dirty="0"/>
              <a:t>(under development)</a:t>
            </a:r>
            <a:endParaRPr lang="en-GB" dirty="0"/>
          </a:p>
        </p:txBody>
      </p:sp>
      <p:sp>
        <p:nvSpPr>
          <p:cNvPr id="3" name="Content Placeholder 2"/>
          <p:cNvSpPr>
            <a:spLocks noGrp="1"/>
          </p:cNvSpPr>
          <p:nvPr>
            <p:ph sz="half" idx="1"/>
          </p:nvPr>
        </p:nvSpPr>
        <p:spPr>
          <a:xfrm>
            <a:off x="450000" y="837000"/>
            <a:ext cx="8658504" cy="3678966"/>
          </a:xfrm>
        </p:spPr>
        <p:txBody>
          <a:bodyPr>
            <a:normAutofit/>
          </a:bodyPr>
          <a:lstStyle/>
          <a:p>
            <a:pPr>
              <a:buFont typeface="Arial" panose="020B0604020202020204" pitchFamily="34" charset="0"/>
              <a:buChar char="•"/>
            </a:pPr>
            <a:r>
              <a:rPr lang="en-GB" sz="1600" b="0" dirty="0"/>
              <a:t>New </a:t>
            </a:r>
            <a:r>
              <a:rPr lang="en-GB" sz="1600" dirty="0" err="1"/>
              <a:t>OiRA</a:t>
            </a:r>
            <a:r>
              <a:rPr lang="en-GB" sz="1600" dirty="0"/>
              <a:t> tool </a:t>
            </a:r>
            <a:r>
              <a:rPr lang="en-GB" sz="1600" b="0" dirty="0"/>
              <a:t>for the agricultural sector with a focus on</a:t>
            </a:r>
            <a:r>
              <a:rPr lang="en-GB" sz="1600" dirty="0"/>
              <a:t> animal farming/ fruit and vegetable cultivation </a:t>
            </a:r>
            <a:r>
              <a:rPr lang="en-GB" sz="1600" b="0" dirty="0"/>
              <a:t>(and general OSH risks)</a:t>
            </a:r>
            <a:r>
              <a:rPr lang="en-GB" sz="1600" dirty="0"/>
              <a:t> </a:t>
            </a:r>
            <a:r>
              <a:rPr lang="en-GB" sz="1600" b="0" dirty="0"/>
              <a:t>is being developed by the </a:t>
            </a:r>
            <a:r>
              <a:rPr lang="en-GB" sz="1600" dirty="0"/>
              <a:t>EU social partners</a:t>
            </a:r>
            <a:r>
              <a:rPr lang="en-GB" sz="1600" b="0" dirty="0"/>
              <a:t> (</a:t>
            </a:r>
            <a:r>
              <a:rPr lang="en-GB" sz="1600" b="0" dirty="0" err="1"/>
              <a:t>OiRA</a:t>
            </a:r>
            <a:r>
              <a:rPr lang="en-GB" sz="1600" b="0" dirty="0"/>
              <a:t> steering committee - experts from EFFAT and </a:t>
            </a:r>
            <a:r>
              <a:rPr lang="en-GB" sz="1600" b="0" dirty="0" err="1"/>
              <a:t>copa</a:t>
            </a:r>
            <a:r>
              <a:rPr lang="en-GB" sz="1600" b="0" dirty="0"/>
              <a:t>- </a:t>
            </a:r>
            <a:r>
              <a:rPr lang="en-GB" sz="1600" b="0" dirty="0" err="1"/>
              <a:t>cogeca</a:t>
            </a:r>
            <a:r>
              <a:rPr lang="en-GB" sz="1600" b="0" dirty="0"/>
              <a:t>) with the support of EU-OSHA.</a:t>
            </a:r>
          </a:p>
          <a:p>
            <a:pPr>
              <a:buFont typeface="Arial" panose="020B0604020202020204" pitchFamily="34" charset="0"/>
              <a:buChar char="•"/>
            </a:pPr>
            <a:endParaRPr lang="en-GB" sz="1600" b="0" dirty="0"/>
          </a:p>
          <a:p>
            <a:pPr>
              <a:buFont typeface="Arial" panose="020B0604020202020204" pitchFamily="34" charset="0"/>
              <a:buChar char="•"/>
            </a:pPr>
            <a:endParaRPr lang="en-GB" sz="1600" b="0" dirty="0"/>
          </a:p>
          <a:p>
            <a:pPr marL="0" indent="0">
              <a:buNone/>
            </a:pPr>
            <a:endParaRPr lang="en-GB" sz="1600" b="0" dirty="0"/>
          </a:p>
          <a:p>
            <a:pPr>
              <a:buFont typeface="Arial" panose="020B0604020202020204" pitchFamily="34" charset="0"/>
              <a:buChar char="•"/>
            </a:pPr>
            <a:endParaRPr lang="en-GB" sz="1600" b="0" dirty="0"/>
          </a:p>
        </p:txBody>
      </p:sp>
      <p:pic>
        <p:nvPicPr>
          <p:cNvPr id="5" name="Picture 2" descr="Afbeeldingsresultaat voor live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00" y="2259902"/>
            <a:ext cx="2418686" cy="1607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horticul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839" y="2259902"/>
            <a:ext cx="2415762" cy="160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beeldingsresultaat voor dutch farm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5419" y="2259902"/>
            <a:ext cx="2143990" cy="160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26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21494" y="135731"/>
            <a:ext cx="6588919" cy="367904"/>
          </a:xfrm>
        </p:spPr>
        <p:txBody>
          <a:bodyPr/>
          <a:lstStyle/>
          <a:p>
            <a:r>
              <a:rPr lang="de-DE" altLang="de-DE" sz="2400">
                <a:ea typeface="ＭＳ Ｐゴシック" panose="020B0600070205080204" pitchFamily="34" charset="-128"/>
              </a:rPr>
              <a:t>OiRA – basic principles </a:t>
            </a:r>
            <a:endParaRPr lang="en-US" altLang="de-DE" sz="2400">
              <a:ea typeface="ＭＳ Ｐゴシック" panose="020B0600070205080204" pitchFamily="34" charset="-128"/>
            </a:endParaRPr>
          </a:p>
        </p:txBody>
      </p:sp>
      <p:sp>
        <p:nvSpPr>
          <p:cNvPr id="4" name="TextBox 3"/>
          <p:cNvSpPr txBox="1"/>
          <p:nvPr/>
        </p:nvSpPr>
        <p:spPr bwMode="auto">
          <a:xfrm>
            <a:off x="323850" y="3951685"/>
            <a:ext cx="1157288" cy="392415"/>
          </a:xfrm>
          <a:prstGeom prst="rect">
            <a:avLst/>
          </a:prstGeom>
          <a:ln>
            <a:noFill/>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Free!</a:t>
            </a:r>
          </a:p>
          <a:p>
            <a:pPr algn="ctr">
              <a:defRPr/>
            </a:pPr>
            <a:endParaRPr lang="es-ES" sz="60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TextBox 7"/>
          <p:cNvSpPr txBox="1"/>
          <p:nvPr/>
        </p:nvSpPr>
        <p:spPr bwMode="auto">
          <a:xfrm>
            <a:off x="4088606" y="3913585"/>
            <a:ext cx="1829991" cy="507831"/>
          </a:xfrm>
          <a:prstGeom prst="rect">
            <a:avLst/>
          </a:prstGeom>
          <a:noFill/>
        </p:spPr>
        <p:txBody>
          <a:bodyPr>
            <a:spAutoFit/>
          </a:bodyPr>
          <a:lstStyle/>
          <a:p>
            <a:pPr algn="ctr">
              <a:defRPr/>
            </a:pP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anonymous</a:t>
            </a:r>
            <a:endPar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defRPr/>
            </a:pPr>
            <a:endParaRPr lang="de-DE" sz="1350" dirty="0"/>
          </a:p>
        </p:txBody>
      </p:sp>
      <p:sp>
        <p:nvSpPr>
          <p:cNvPr id="9" name="Rectangle 8"/>
          <p:cNvSpPr/>
          <p:nvPr/>
        </p:nvSpPr>
        <p:spPr bwMode="auto">
          <a:xfrm>
            <a:off x="1799035" y="3936206"/>
            <a:ext cx="2196703" cy="300082"/>
          </a:xfrm>
          <a:prstGeom prst="rect">
            <a:avLst/>
          </a:prstGeom>
        </p:spPr>
        <p:txBody>
          <a:bodyPr>
            <a:spAutoFit/>
          </a:bodyPr>
          <a:lstStyle/>
          <a:p>
            <a:pPr algn="ctr">
              <a:defRPr/>
            </a:pP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Open </a:t>
            </a: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source</a:t>
            </a:r>
            <a:endParaRPr lang="es-ES" sz="675"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 name="Rounded Rectangle 14"/>
          <p:cNvSpPr/>
          <p:nvPr/>
        </p:nvSpPr>
        <p:spPr>
          <a:xfrm>
            <a:off x="6012657" y="2690813"/>
            <a:ext cx="2322910" cy="1512094"/>
          </a:xfrm>
          <a:prstGeom prst="round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sz="270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defRPr/>
            </a:pPr>
            <a:endParaRPr lang="es-ES" sz="270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defRPr/>
            </a:pPr>
            <a:endParaRPr lang="es-ES" sz="240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defRPr/>
            </a:pP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Software +</a:t>
            </a:r>
          </a:p>
        </p:txBody>
      </p:sp>
      <p:pic>
        <p:nvPicPr>
          <p:cNvPr id="11271" name="Picture 1"/>
          <p:cNvPicPr>
            <a:picLocks noChangeAspect="1"/>
          </p:cNvPicPr>
          <p:nvPr/>
        </p:nvPicPr>
        <p:blipFill>
          <a:blip r:embed="rId3" cstate="print">
            <a:extLst>
              <a:ext uri="{28A0092B-C50C-407E-A947-70E740481C1C}">
                <a14:useLocalDpi xmlns:a14="http://schemas.microsoft.com/office/drawing/2010/main" val="0"/>
              </a:ext>
            </a:extLst>
          </a:blip>
          <a:srcRect l="5663" r="4829"/>
          <a:stretch>
            <a:fillRect/>
          </a:stretch>
        </p:blipFill>
        <p:spPr bwMode="auto">
          <a:xfrm>
            <a:off x="373856" y="2722960"/>
            <a:ext cx="1201341"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910" y="2690813"/>
            <a:ext cx="1227534" cy="122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163" y="2709863"/>
            <a:ext cx="1257300" cy="121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5816" y="2742010"/>
            <a:ext cx="1243013"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942" y="866776"/>
            <a:ext cx="1373981"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68141" y="898922"/>
            <a:ext cx="128230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0813" y="902494"/>
            <a:ext cx="1218010"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30304" y="883444"/>
            <a:ext cx="1310878"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195262" y="2115742"/>
            <a:ext cx="1443038" cy="600164"/>
          </a:xfrm>
          <a:prstGeom prst="rect">
            <a:avLst/>
          </a:prstGeom>
          <a:ln>
            <a:noFill/>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Risk</a:t>
            </a: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Assessment</a:t>
            </a:r>
            <a:endPar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defRPr/>
            </a:pPr>
            <a:endParaRPr lang="es-ES" sz="60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5" name="Rectangle 24"/>
          <p:cNvSpPr/>
          <p:nvPr/>
        </p:nvSpPr>
        <p:spPr bwMode="auto">
          <a:xfrm>
            <a:off x="1835944" y="2131219"/>
            <a:ext cx="2196704" cy="300082"/>
          </a:xfrm>
          <a:prstGeom prst="rect">
            <a:avLst/>
          </a:prstGeom>
        </p:spPr>
        <p:txBody>
          <a:bodyPr>
            <a:spAutoFit/>
          </a:bodyPr>
          <a:lstStyle/>
          <a:p>
            <a:pPr algn="ctr">
              <a:defRPr/>
            </a:pP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Legal </a:t>
            </a: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obligation</a:t>
            </a:r>
            <a:endParaRPr lang="es-ES" sz="675"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6" name="Rectangle 25"/>
          <p:cNvSpPr/>
          <p:nvPr/>
        </p:nvSpPr>
        <p:spPr bwMode="auto">
          <a:xfrm>
            <a:off x="3887391" y="2095500"/>
            <a:ext cx="2196703" cy="300082"/>
          </a:xfrm>
          <a:prstGeom prst="rect">
            <a:avLst/>
          </a:prstGeom>
        </p:spPr>
        <p:txBody>
          <a:bodyPr>
            <a:spAutoFit/>
          </a:bodyPr>
          <a:lstStyle/>
          <a:p>
            <a:pPr algn="ctr">
              <a:defRPr/>
            </a:pP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Online </a:t>
            </a: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tool</a:t>
            </a:r>
            <a:endParaRPr lang="es-ES" sz="675"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7" name="Rectangle 26"/>
          <p:cNvSpPr/>
          <p:nvPr/>
        </p:nvSpPr>
        <p:spPr bwMode="auto">
          <a:xfrm>
            <a:off x="6048375" y="2093119"/>
            <a:ext cx="2196704" cy="300082"/>
          </a:xfrm>
          <a:prstGeom prst="rect">
            <a:avLst/>
          </a:prstGeom>
        </p:spPr>
        <p:txBody>
          <a:bodyPr>
            <a:spAutoFit/>
          </a:bodyPr>
          <a:lstStyle/>
          <a:p>
            <a:pPr algn="ctr">
              <a:defRPr/>
            </a:pP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Sectoral</a:t>
            </a:r>
            <a:r>
              <a:rPr lang="es-ES" sz="1350"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s-ES" sz="1350" dirty="0" err="1">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approach</a:t>
            </a:r>
            <a:endParaRPr lang="es-ES" sz="675" dirty="0">
              <a:solidFill>
                <a:schemeClr val="tx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051179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AutoShape 5"/>
          <p:cNvSpPr>
            <a:spLocks noChangeArrowheads="1"/>
          </p:cNvSpPr>
          <p:nvPr/>
        </p:nvSpPr>
        <p:spPr bwMode="auto">
          <a:xfrm>
            <a:off x="4052888" y="658416"/>
            <a:ext cx="2315766" cy="4572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r>
              <a:rPr lang="en-GB" altLang="de-DE" sz="1350">
                <a:solidFill>
                  <a:schemeClr val="accent1"/>
                </a:solidFill>
                <a:latin typeface="Segoe UI" panose="020B0502040204020203" pitchFamily="34" charset="0"/>
                <a:cs typeface="Segoe UI" panose="020B0502040204020203" pitchFamily="34" charset="0"/>
              </a:rPr>
              <a:t>EU-OSHA</a:t>
            </a:r>
            <a:endParaRPr lang="da-DK" altLang="de-DE" sz="1350">
              <a:solidFill>
                <a:schemeClr val="accent1"/>
              </a:solidFill>
              <a:latin typeface="Segoe UI" panose="020B0502040204020203" pitchFamily="34" charset="0"/>
              <a:cs typeface="Segoe UI" panose="020B0502040204020203" pitchFamily="34" charset="0"/>
            </a:endParaRPr>
          </a:p>
        </p:txBody>
      </p:sp>
      <p:grpSp>
        <p:nvGrpSpPr>
          <p:cNvPr id="17412" name="Group 7"/>
          <p:cNvGrpSpPr>
            <a:grpSpLocks/>
          </p:cNvGrpSpPr>
          <p:nvPr/>
        </p:nvGrpSpPr>
        <p:grpSpPr bwMode="auto">
          <a:xfrm>
            <a:off x="1262062" y="1519238"/>
            <a:ext cx="3511154" cy="1918097"/>
            <a:chOff x="-453" y="653"/>
            <a:chExt cx="2840" cy="1611"/>
          </a:xfrm>
        </p:grpSpPr>
        <p:sp>
          <p:nvSpPr>
            <p:cNvPr id="17431" name="AutoShape 8"/>
            <p:cNvSpPr>
              <a:spLocks noChangeArrowheads="1"/>
            </p:cNvSpPr>
            <p:nvPr/>
          </p:nvSpPr>
          <p:spPr bwMode="auto">
            <a:xfrm rot="3894337">
              <a:off x="1987" y="437"/>
              <a:ext cx="183" cy="616"/>
            </a:xfrm>
            <a:prstGeom prst="downArrow">
              <a:avLst>
                <a:gd name="adj1" fmla="val 50000"/>
                <a:gd name="adj2" fmla="val 66543"/>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endParaRPr lang="en-US" altLang="de-DE" b="0">
                <a:solidFill>
                  <a:schemeClr val="tx1"/>
                </a:solidFill>
                <a:latin typeface="Times New Roman" panose="02020603050405020304" pitchFamily="18" charset="0"/>
              </a:endParaRPr>
            </a:p>
          </p:txBody>
        </p:sp>
        <p:sp>
          <p:nvSpPr>
            <p:cNvPr id="17432" name="AutoShape 9"/>
            <p:cNvSpPr>
              <a:spLocks noChangeArrowheads="1"/>
            </p:cNvSpPr>
            <p:nvPr/>
          </p:nvSpPr>
          <p:spPr bwMode="auto">
            <a:xfrm>
              <a:off x="-453" y="1649"/>
              <a:ext cx="1943" cy="615"/>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pPr>
              <a:endParaRPr lang="en-GB" altLang="de-DE" dirty="0">
                <a:solidFill>
                  <a:schemeClr val="accent1"/>
                </a:solidFill>
                <a:latin typeface="Segoe UI" panose="020B0502040204020203" pitchFamily="34" charset="0"/>
                <a:cs typeface="Segoe UI" panose="020B0502040204020203" pitchFamily="34" charset="0"/>
              </a:endParaRPr>
            </a:p>
            <a:p>
              <a:pPr eaLnBrk="1" hangingPunct="1">
                <a:spcBef>
                  <a:spcPct val="0"/>
                </a:spcBef>
                <a:buClrTx/>
              </a:pPr>
              <a:r>
                <a:rPr lang="en-GB" altLang="de-DE" sz="1650" dirty="0">
                  <a:solidFill>
                    <a:schemeClr val="accent1"/>
                  </a:solidFill>
                  <a:latin typeface="Segoe UI" panose="020B0502040204020203" pitchFamily="34" charset="0"/>
                  <a:cs typeface="Segoe UI" panose="020B0502040204020203" pitchFamily="34" charset="0"/>
                </a:rPr>
                <a:t>National </a:t>
              </a:r>
              <a:r>
                <a:rPr lang="en-GB" altLang="de-DE" sz="1650" dirty="0" err="1">
                  <a:solidFill>
                    <a:schemeClr val="accent1"/>
                  </a:solidFill>
                  <a:latin typeface="Segoe UI" panose="020B0502040204020203" pitchFamily="34" charset="0"/>
                  <a:cs typeface="Segoe UI" panose="020B0502040204020203" pitchFamily="34" charset="0"/>
                </a:rPr>
                <a:t>OiRA</a:t>
              </a:r>
              <a:r>
                <a:rPr lang="en-GB" altLang="de-DE" sz="1650" dirty="0">
                  <a:solidFill>
                    <a:schemeClr val="accent1"/>
                  </a:solidFill>
                  <a:latin typeface="Segoe UI" panose="020B0502040204020203" pitchFamily="34" charset="0"/>
                  <a:cs typeface="Segoe UI" panose="020B0502040204020203" pitchFamily="34" charset="0"/>
                </a:rPr>
                <a:t> </a:t>
              </a:r>
            </a:p>
            <a:p>
              <a:pPr eaLnBrk="1" hangingPunct="1">
                <a:spcBef>
                  <a:spcPct val="0"/>
                </a:spcBef>
                <a:buClrTx/>
              </a:pPr>
              <a:r>
                <a:rPr lang="en-GB" altLang="de-DE" sz="1650" dirty="0">
                  <a:solidFill>
                    <a:schemeClr val="accent1"/>
                  </a:solidFill>
                  <a:latin typeface="Segoe UI" panose="020B0502040204020203" pitchFamily="34" charset="0"/>
                  <a:cs typeface="Segoe UI" panose="020B0502040204020203" pitchFamily="34" charset="0"/>
                </a:rPr>
                <a:t>&amp; Social Partners</a:t>
              </a:r>
            </a:p>
            <a:p>
              <a:pPr eaLnBrk="1" hangingPunct="1">
                <a:spcBef>
                  <a:spcPct val="0"/>
                </a:spcBef>
                <a:buClrTx/>
              </a:pPr>
              <a:endParaRPr lang="da-DK" altLang="de-DE" sz="1500" dirty="0">
                <a:solidFill>
                  <a:schemeClr val="accent1"/>
                </a:solidFill>
                <a:latin typeface="Segoe UI" panose="020B0502040204020203" pitchFamily="34" charset="0"/>
                <a:cs typeface="Segoe UI" panose="020B0502040204020203" pitchFamily="34" charset="0"/>
              </a:endParaRPr>
            </a:p>
          </p:txBody>
        </p:sp>
      </p:grpSp>
      <p:sp>
        <p:nvSpPr>
          <p:cNvPr id="17413" name="AutoShape 11"/>
          <p:cNvSpPr>
            <a:spLocks noChangeArrowheads="1"/>
          </p:cNvSpPr>
          <p:nvPr/>
        </p:nvSpPr>
        <p:spPr bwMode="auto">
          <a:xfrm>
            <a:off x="1325166" y="3894535"/>
            <a:ext cx="3022997" cy="74295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pPr>
            <a:r>
              <a:rPr lang="en-GB" altLang="de-DE" sz="1650" dirty="0">
                <a:solidFill>
                  <a:schemeClr val="accent1"/>
                </a:solidFill>
                <a:latin typeface="Segoe UI" panose="020B0502040204020203" pitchFamily="34" charset="0"/>
                <a:cs typeface="Segoe UI" panose="020B0502040204020203" pitchFamily="34" charset="0"/>
              </a:rPr>
              <a:t>Small &amp; micro </a:t>
            </a:r>
          </a:p>
        </p:txBody>
      </p:sp>
      <p:sp>
        <p:nvSpPr>
          <p:cNvPr id="17414" name="AutoShape 15"/>
          <p:cNvSpPr>
            <a:spLocks noChangeArrowheads="1"/>
          </p:cNvSpPr>
          <p:nvPr/>
        </p:nvSpPr>
        <p:spPr bwMode="auto">
          <a:xfrm>
            <a:off x="5147072" y="1053703"/>
            <a:ext cx="323850" cy="290513"/>
          </a:xfrm>
          <a:prstGeom prst="downArrow">
            <a:avLst>
              <a:gd name="adj1" fmla="val 50000"/>
              <a:gd name="adj2" fmla="val 50884"/>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endParaRPr lang="en-US" altLang="de-DE" sz="1350" b="0">
              <a:solidFill>
                <a:schemeClr val="tx1"/>
              </a:solidFill>
              <a:latin typeface="Times New Roman" panose="02020603050405020304" pitchFamily="18" charset="0"/>
            </a:endParaRPr>
          </a:p>
        </p:txBody>
      </p:sp>
      <p:sp>
        <p:nvSpPr>
          <p:cNvPr id="17415" name="Title 1"/>
          <p:cNvSpPr>
            <a:spLocks noGrp="1"/>
          </p:cNvSpPr>
          <p:nvPr>
            <p:ph type="title"/>
          </p:nvPr>
        </p:nvSpPr>
        <p:spPr>
          <a:xfrm>
            <a:off x="521494" y="159544"/>
            <a:ext cx="7368779" cy="470297"/>
          </a:xfrm>
        </p:spPr>
        <p:txBody>
          <a:bodyPr/>
          <a:lstStyle/>
          <a:p>
            <a:r>
              <a:rPr lang="en-GB" altLang="de-DE" sz="2400">
                <a:ea typeface="ＭＳ Ｐゴシック" panose="020B0600070205080204" pitchFamily="34" charset="-128"/>
              </a:rPr>
              <a:t>Cooperation at EU level with EU Social Partners</a:t>
            </a:r>
            <a:endParaRPr lang="en-US" altLang="de-DE" sz="2400">
              <a:ea typeface="ＭＳ Ｐゴシック" panose="020B0600070205080204" pitchFamily="34" charset="-128"/>
            </a:endParaRPr>
          </a:p>
        </p:txBody>
      </p:sp>
      <p:pic>
        <p:nvPicPr>
          <p:cNvPr id="1741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960" y="3838575"/>
            <a:ext cx="810815" cy="79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782" y="627460"/>
            <a:ext cx="632222" cy="5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6"/>
          <p:cNvSpPr txBox="1">
            <a:spLocks noChangeArrowheads="1"/>
          </p:cNvSpPr>
          <p:nvPr/>
        </p:nvSpPr>
        <p:spPr bwMode="auto">
          <a:xfrm>
            <a:off x="4856560" y="1385888"/>
            <a:ext cx="2203847"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ＭＳ Ｐゴシック" panose="020B0600070205080204" pitchFamily="34" charset="-128"/>
              </a:defRPr>
            </a:lvl1pPr>
            <a:lvl2pPr marL="742950" indent="-285750">
              <a:defRPr sz="2800">
                <a:solidFill>
                  <a:schemeClr val="tx1"/>
                </a:solidFill>
                <a:latin typeface="Times New Roman" panose="02020603050405020304" pitchFamily="18" charset="0"/>
                <a:ea typeface="ＭＳ Ｐゴシック" panose="020B0600070205080204" pitchFamily="34" charset="-128"/>
              </a:defRPr>
            </a:lvl2pPr>
            <a:lvl3pPr marL="1143000" indent="-228600">
              <a:defRPr sz="2800">
                <a:solidFill>
                  <a:schemeClr val="tx1"/>
                </a:solidFill>
                <a:latin typeface="Times New Roman" panose="02020603050405020304" pitchFamily="18" charset="0"/>
                <a:ea typeface="ＭＳ Ｐゴシック" panose="020B0600070205080204" pitchFamily="34" charset="-128"/>
              </a:defRPr>
            </a:lvl3pPr>
            <a:lvl4pPr marL="1600200" indent="-228600">
              <a:defRPr sz="2800">
                <a:solidFill>
                  <a:schemeClr val="tx1"/>
                </a:solidFill>
                <a:latin typeface="Times New Roman" panose="02020603050405020304" pitchFamily="18" charset="0"/>
                <a:ea typeface="ＭＳ Ｐゴシック" panose="020B0600070205080204" pitchFamily="34" charset="-128"/>
              </a:defRPr>
            </a:lvl4pPr>
            <a:lvl5pPr marL="2057400" indent="-22860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de-DE" altLang="de-DE" sz="1650" b="1">
                <a:solidFill>
                  <a:schemeClr val="accent1"/>
                </a:solidFill>
                <a:latin typeface="Segoe UI" panose="020B0502040204020203" pitchFamily="34" charset="0"/>
                <a:cs typeface="Segoe UI" panose="020B0502040204020203" pitchFamily="34" charset="0"/>
              </a:rPr>
              <a:t>OiRA tools generator</a:t>
            </a:r>
          </a:p>
          <a:p>
            <a:endParaRPr lang="en-GB" altLang="en-US" sz="1650"/>
          </a:p>
        </p:txBody>
      </p:sp>
      <p:sp>
        <p:nvSpPr>
          <p:cNvPr id="17419" name="AutoShape 8"/>
          <p:cNvSpPr>
            <a:spLocks noChangeArrowheads="1"/>
          </p:cNvSpPr>
          <p:nvPr/>
        </p:nvSpPr>
        <p:spPr bwMode="auto">
          <a:xfrm rot="18067649">
            <a:off x="4327922" y="1866901"/>
            <a:ext cx="226219" cy="847725"/>
          </a:xfrm>
          <a:prstGeom prst="downArrow">
            <a:avLst>
              <a:gd name="adj1" fmla="val 50000"/>
              <a:gd name="adj2" fmla="val 66672"/>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endParaRPr lang="en-US" altLang="de-DE" b="0">
              <a:solidFill>
                <a:schemeClr val="tx1"/>
              </a:solidFill>
              <a:latin typeface="Times New Roman" panose="02020603050405020304" pitchFamily="18" charset="0"/>
            </a:endParaRPr>
          </a:p>
        </p:txBody>
      </p:sp>
      <p:sp>
        <p:nvSpPr>
          <p:cNvPr id="17420" name="TextBox 40"/>
          <p:cNvSpPr txBox="1">
            <a:spLocks noChangeArrowheads="1"/>
          </p:cNvSpPr>
          <p:nvPr/>
        </p:nvSpPr>
        <p:spPr bwMode="auto">
          <a:xfrm>
            <a:off x="4248151" y="2427685"/>
            <a:ext cx="21466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ＭＳ Ｐゴシック" panose="020B0600070205080204" pitchFamily="34" charset="-128"/>
              </a:defRPr>
            </a:lvl1pPr>
            <a:lvl2pPr marL="742950" indent="-285750">
              <a:defRPr sz="2800">
                <a:solidFill>
                  <a:schemeClr val="tx1"/>
                </a:solidFill>
                <a:latin typeface="Times New Roman" panose="02020603050405020304" pitchFamily="18" charset="0"/>
                <a:ea typeface="ＭＳ Ｐゴシック" panose="020B0600070205080204" pitchFamily="34" charset="-128"/>
              </a:defRPr>
            </a:lvl2pPr>
            <a:lvl3pPr marL="1143000" indent="-228600">
              <a:defRPr sz="2800">
                <a:solidFill>
                  <a:schemeClr val="tx1"/>
                </a:solidFill>
                <a:latin typeface="Times New Roman" panose="02020603050405020304" pitchFamily="18" charset="0"/>
                <a:ea typeface="ＭＳ Ｐゴシック" panose="020B0600070205080204" pitchFamily="34" charset="-128"/>
              </a:defRPr>
            </a:lvl3pPr>
            <a:lvl4pPr marL="1600200" indent="-228600">
              <a:defRPr sz="2800">
                <a:solidFill>
                  <a:schemeClr val="tx1"/>
                </a:solidFill>
                <a:latin typeface="Times New Roman" panose="02020603050405020304" pitchFamily="18" charset="0"/>
                <a:ea typeface="ＭＳ Ｐゴシック" panose="020B0600070205080204" pitchFamily="34" charset="-128"/>
              </a:defRPr>
            </a:lvl4pPr>
            <a:lvl5pPr marL="2057400" indent="-22860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de-DE" altLang="de-DE" sz="1650" b="1">
                <a:solidFill>
                  <a:schemeClr val="accent1"/>
                </a:solidFill>
                <a:latin typeface="Segoe UI" panose="020B0502040204020203" pitchFamily="34" charset="0"/>
                <a:cs typeface="Segoe UI" panose="020B0502040204020203" pitchFamily="34" charset="0"/>
              </a:rPr>
              <a:t>General </a:t>
            </a:r>
          </a:p>
          <a:p>
            <a:pPr algn="ctr" eaLnBrk="1" hangingPunct="1"/>
            <a:r>
              <a:rPr lang="de-DE" altLang="de-DE" sz="1650" b="1">
                <a:solidFill>
                  <a:schemeClr val="accent1"/>
                </a:solidFill>
                <a:latin typeface="Segoe UI" panose="020B0502040204020203" pitchFamily="34" charset="0"/>
                <a:cs typeface="Segoe UI" panose="020B0502040204020203" pitchFamily="34" charset="0"/>
              </a:rPr>
              <a:t>EU Tool</a:t>
            </a:r>
          </a:p>
          <a:p>
            <a:endParaRPr lang="en-GB" altLang="en-US" sz="2100"/>
          </a:p>
        </p:txBody>
      </p:sp>
      <p:pic>
        <p:nvPicPr>
          <p:cNvPr id="1742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6938" y="1248966"/>
            <a:ext cx="864394"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9"/>
          <p:cNvSpPr>
            <a:spLocks noChangeArrowheads="1"/>
          </p:cNvSpPr>
          <p:nvPr/>
        </p:nvSpPr>
        <p:spPr bwMode="auto">
          <a:xfrm>
            <a:off x="1207294" y="1613298"/>
            <a:ext cx="2402681" cy="715565"/>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pPr>
            <a:r>
              <a:rPr lang="en-GB" altLang="de-DE" sz="1650">
                <a:solidFill>
                  <a:schemeClr val="accent1"/>
                </a:solidFill>
                <a:latin typeface="Segoe UI" panose="020B0502040204020203" pitchFamily="34" charset="0"/>
                <a:cs typeface="Segoe UI" panose="020B0502040204020203" pitchFamily="34" charset="0"/>
              </a:rPr>
              <a:t> EU Sectoral</a:t>
            </a:r>
          </a:p>
          <a:p>
            <a:pPr eaLnBrk="1" hangingPunct="1">
              <a:spcBef>
                <a:spcPct val="0"/>
              </a:spcBef>
              <a:buClrTx/>
            </a:pPr>
            <a:r>
              <a:rPr lang="en-GB" altLang="de-DE" sz="1650">
                <a:solidFill>
                  <a:schemeClr val="accent1"/>
                </a:solidFill>
                <a:latin typeface="Segoe UI" panose="020B0502040204020203" pitchFamily="34" charset="0"/>
                <a:cs typeface="Segoe UI" panose="020B0502040204020203" pitchFamily="34" charset="0"/>
              </a:rPr>
              <a:t> Social Dialogue</a:t>
            </a:r>
            <a:endParaRPr lang="da-DK" altLang="de-DE" sz="1650">
              <a:solidFill>
                <a:schemeClr val="accent1"/>
              </a:solidFill>
              <a:latin typeface="Segoe UI" panose="020B0502040204020203" pitchFamily="34" charset="0"/>
              <a:cs typeface="Segoe UI" panose="020B0502040204020203" pitchFamily="34" charset="0"/>
            </a:endParaRPr>
          </a:p>
        </p:txBody>
      </p:sp>
      <p:sp>
        <p:nvSpPr>
          <p:cNvPr id="17423" name="AutoShape 8"/>
          <p:cNvSpPr>
            <a:spLocks noChangeArrowheads="1"/>
          </p:cNvSpPr>
          <p:nvPr/>
        </p:nvSpPr>
        <p:spPr bwMode="auto">
          <a:xfrm rot="3894337">
            <a:off x="4356497" y="2563416"/>
            <a:ext cx="217884" cy="775097"/>
          </a:xfrm>
          <a:prstGeom prst="downArrow">
            <a:avLst>
              <a:gd name="adj1" fmla="val 50000"/>
              <a:gd name="adj2" fmla="val 66569"/>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endParaRPr lang="en-US" altLang="de-DE" b="0">
              <a:solidFill>
                <a:schemeClr val="tx1"/>
              </a:solidFill>
              <a:latin typeface="Times New Roman" panose="02020603050405020304" pitchFamily="18" charset="0"/>
            </a:endParaRPr>
          </a:p>
        </p:txBody>
      </p:sp>
      <p:sp>
        <p:nvSpPr>
          <p:cNvPr id="17424" name="AutoShape 8"/>
          <p:cNvSpPr>
            <a:spLocks noChangeArrowheads="1"/>
          </p:cNvSpPr>
          <p:nvPr/>
        </p:nvSpPr>
        <p:spPr bwMode="auto">
          <a:xfrm rot="18067649">
            <a:off x="4333280" y="3130749"/>
            <a:ext cx="226219" cy="834629"/>
          </a:xfrm>
          <a:prstGeom prst="downArrow">
            <a:avLst>
              <a:gd name="adj1" fmla="val 50000"/>
              <a:gd name="adj2" fmla="val 66684"/>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endParaRPr lang="en-US" altLang="de-DE" b="0">
              <a:solidFill>
                <a:schemeClr val="tx1"/>
              </a:solidFill>
              <a:latin typeface="Times New Roman" panose="02020603050405020304" pitchFamily="18" charset="0"/>
            </a:endParaRPr>
          </a:p>
        </p:txBody>
      </p:sp>
      <p:sp>
        <p:nvSpPr>
          <p:cNvPr id="17425" name="AutoShape 8"/>
          <p:cNvSpPr>
            <a:spLocks noChangeArrowheads="1"/>
          </p:cNvSpPr>
          <p:nvPr/>
        </p:nvSpPr>
        <p:spPr bwMode="auto">
          <a:xfrm rot="3894337">
            <a:off x="4346972" y="3680222"/>
            <a:ext cx="214313" cy="800100"/>
          </a:xfrm>
          <a:prstGeom prst="downArrow">
            <a:avLst>
              <a:gd name="adj1" fmla="val 50000"/>
              <a:gd name="adj2" fmla="val 66388"/>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30000"/>
              </a:spcBef>
              <a:buClr>
                <a:srgbClr val="00529F"/>
              </a:buClr>
              <a:defRPr b="1">
                <a:solidFill>
                  <a:schemeClr val="tx2"/>
                </a:solidFill>
                <a:latin typeface="Arial" panose="020B0604020202020204" pitchFamily="34" charset="0"/>
                <a:ea typeface="ＭＳ Ｐゴシック" panose="020B0600070205080204" pitchFamily="34" charset="-128"/>
              </a:defRPr>
            </a:lvl1pPr>
            <a:lvl2pPr marL="742950" indent="-28575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buClr>
                <a:schemeClr val="tx1"/>
              </a:buClr>
              <a:buFont typeface="Times" panose="02020603050405020304" pitchFamily="18"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buClr>
                <a:schemeClr val="accent2"/>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buClr>
                <a:schemeClr val="tx1"/>
              </a:buCl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buClr>
                <a:schemeClr val="tx1"/>
              </a:buCl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pPr>
            <a:endParaRPr lang="en-US" altLang="de-DE" b="0">
              <a:solidFill>
                <a:schemeClr val="tx1"/>
              </a:solidFill>
              <a:latin typeface="Times New Roman" panose="02020603050405020304" pitchFamily="18" charset="0"/>
            </a:endParaRPr>
          </a:p>
        </p:txBody>
      </p:sp>
      <p:sp>
        <p:nvSpPr>
          <p:cNvPr id="17426" name="TextBox 41"/>
          <p:cNvSpPr txBox="1">
            <a:spLocks noChangeArrowheads="1"/>
          </p:cNvSpPr>
          <p:nvPr/>
        </p:nvSpPr>
        <p:spPr bwMode="auto">
          <a:xfrm>
            <a:off x="4862513" y="3543300"/>
            <a:ext cx="21466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ＭＳ Ｐゴシック" panose="020B0600070205080204" pitchFamily="34" charset="-128"/>
              </a:defRPr>
            </a:lvl1pPr>
            <a:lvl2pPr marL="742950" indent="-285750">
              <a:defRPr sz="2800">
                <a:solidFill>
                  <a:schemeClr val="tx1"/>
                </a:solidFill>
                <a:latin typeface="Times New Roman" panose="02020603050405020304" pitchFamily="18" charset="0"/>
                <a:ea typeface="ＭＳ Ｐゴシック" panose="020B0600070205080204" pitchFamily="34" charset="-128"/>
              </a:defRPr>
            </a:lvl2pPr>
            <a:lvl3pPr marL="1143000" indent="-228600">
              <a:defRPr sz="2800">
                <a:solidFill>
                  <a:schemeClr val="tx1"/>
                </a:solidFill>
                <a:latin typeface="Times New Roman" panose="02020603050405020304" pitchFamily="18" charset="0"/>
                <a:ea typeface="ＭＳ Ｐゴシック" panose="020B0600070205080204" pitchFamily="34" charset="-128"/>
              </a:defRPr>
            </a:lvl3pPr>
            <a:lvl4pPr marL="1600200" indent="-228600">
              <a:defRPr sz="2800">
                <a:solidFill>
                  <a:schemeClr val="tx1"/>
                </a:solidFill>
                <a:latin typeface="Times New Roman" panose="02020603050405020304" pitchFamily="18" charset="0"/>
                <a:ea typeface="ＭＳ Ｐゴシック" panose="020B0600070205080204" pitchFamily="34" charset="-128"/>
              </a:defRPr>
            </a:lvl4pPr>
            <a:lvl5pPr marL="2057400" indent="-22860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de-DE" altLang="de-DE" sz="1650" b="1">
                <a:solidFill>
                  <a:schemeClr val="accent1"/>
                </a:solidFill>
                <a:latin typeface="Segoe UI" panose="020B0502040204020203" pitchFamily="34" charset="0"/>
                <a:cs typeface="Segoe UI" panose="020B0502040204020203" pitchFamily="34" charset="0"/>
              </a:rPr>
              <a:t>National </a:t>
            </a:r>
          </a:p>
          <a:p>
            <a:pPr eaLnBrk="1" hangingPunct="1"/>
            <a:r>
              <a:rPr lang="de-DE" altLang="de-DE" sz="1650" b="1">
                <a:solidFill>
                  <a:schemeClr val="accent1"/>
                </a:solidFill>
                <a:latin typeface="Segoe UI" panose="020B0502040204020203" pitchFamily="34" charset="0"/>
                <a:cs typeface="Segoe UI" panose="020B0502040204020203" pitchFamily="34" charset="0"/>
              </a:rPr>
              <a:t>Tool</a:t>
            </a:r>
          </a:p>
          <a:p>
            <a:endParaRPr lang="en-GB" altLang="en-US" sz="2100"/>
          </a:p>
        </p:txBody>
      </p:sp>
      <p:pic>
        <p:nvPicPr>
          <p:cNvPr id="17427" name="Picture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5144" y="2616994"/>
            <a:ext cx="859631" cy="8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4194" y="1551385"/>
            <a:ext cx="877491"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76938" y="3437335"/>
            <a:ext cx="940594"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8369" y="2352675"/>
            <a:ext cx="897731"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10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36" y="209375"/>
            <a:ext cx="7559873" cy="367200"/>
          </a:xfrm>
        </p:spPr>
        <p:txBody>
          <a:bodyPr/>
          <a:lstStyle/>
          <a:p>
            <a:r>
              <a:rPr lang="en-US" dirty="0"/>
              <a:t>EU </a:t>
            </a:r>
            <a:r>
              <a:rPr lang="en-US" dirty="0" err="1"/>
              <a:t>OiRA</a:t>
            </a:r>
            <a:r>
              <a:rPr lang="en-US" dirty="0"/>
              <a:t> agricultural tool - EU Social Partner cooperation </a:t>
            </a:r>
            <a:r>
              <a:rPr lang="en-GB" b="0" dirty="0"/>
              <a:t>(under development)</a:t>
            </a:r>
            <a:endParaRPr lang="en-GB" dirty="0"/>
          </a:p>
        </p:txBody>
      </p:sp>
      <p:sp>
        <p:nvSpPr>
          <p:cNvPr id="3" name="Content Placeholder 2"/>
          <p:cNvSpPr>
            <a:spLocks noGrp="1"/>
          </p:cNvSpPr>
          <p:nvPr>
            <p:ph sz="half" idx="1"/>
          </p:nvPr>
        </p:nvSpPr>
        <p:spPr>
          <a:xfrm>
            <a:off x="450000" y="837000"/>
            <a:ext cx="8658504" cy="3678966"/>
          </a:xfrm>
        </p:spPr>
        <p:txBody>
          <a:bodyPr>
            <a:normAutofit/>
          </a:bodyPr>
          <a:lstStyle/>
          <a:p>
            <a:pPr>
              <a:buFont typeface="Arial" panose="020B0604020202020204" pitchFamily="34" charset="0"/>
              <a:buChar char="•"/>
            </a:pPr>
            <a:r>
              <a:rPr lang="en-US" sz="1600" b="0" dirty="0"/>
              <a:t>The draft tool contains </a:t>
            </a:r>
            <a:r>
              <a:rPr lang="en-US" sz="1600" dirty="0"/>
              <a:t>specific modules </a:t>
            </a:r>
            <a:r>
              <a:rPr lang="en-US" sz="1600" b="0" dirty="0"/>
              <a:t>on </a:t>
            </a:r>
            <a:r>
              <a:rPr lang="en-GB" sz="1600" b="0" dirty="0"/>
              <a:t>working in greenhouses, working in sorting and packing facilities, working in orchards, working on crop fields, handling livestock, buildings &amp; yards, installations and confined spaces, machinery, work equipment and vehicles</a:t>
            </a:r>
            <a:r>
              <a:rPr lang="nl-BE" sz="1600" b="0" dirty="0"/>
              <a:t>, </a:t>
            </a:r>
            <a:r>
              <a:rPr lang="en-GB" sz="1600" b="0" dirty="0"/>
              <a:t>agricultural vehicles, exposure to hazardous substances, psychosocial risks, work organisation, outdoor work, lone working as well as Occupational Safety and Health management.</a:t>
            </a:r>
          </a:p>
          <a:p>
            <a:pPr>
              <a:buFont typeface="Arial" panose="020B0604020202020204" pitchFamily="34" charset="0"/>
              <a:buChar char="•"/>
            </a:pPr>
            <a:r>
              <a:rPr lang="en-GB" sz="1600" dirty="0"/>
              <a:t>The </a:t>
            </a:r>
            <a:r>
              <a:rPr lang="en-GB" sz="1600" dirty="0" err="1"/>
              <a:t>OiRA</a:t>
            </a:r>
            <a:r>
              <a:rPr lang="en-GB" sz="1600" dirty="0"/>
              <a:t> tool will be finalised and published by end of this year after a testing by experts at </a:t>
            </a:r>
            <a:r>
              <a:rPr lang="en-GB" sz="1600" dirty="0">
                <a:hlinkClick r:id="rId3"/>
              </a:rPr>
              <a:t>https://oiraproject.eu/en/oira-tools</a:t>
            </a:r>
            <a:endParaRPr lang="en-GB" sz="1600" dirty="0"/>
          </a:p>
          <a:p>
            <a:pPr>
              <a:buFont typeface="Arial" panose="020B0604020202020204" pitchFamily="34" charset="0"/>
              <a:buChar char="•"/>
            </a:pPr>
            <a:endParaRPr lang="en-GB" sz="1600" b="0" dirty="0"/>
          </a:p>
          <a:p>
            <a:pPr>
              <a:buFont typeface="Arial" panose="020B0604020202020204" pitchFamily="34" charset="0"/>
              <a:buChar char="•"/>
            </a:pPr>
            <a:endParaRPr lang="en-GB" sz="1600" b="0" dirty="0"/>
          </a:p>
          <a:p>
            <a:pPr>
              <a:buFont typeface="Arial" panose="020B0604020202020204" pitchFamily="34" charset="0"/>
              <a:buChar char="•"/>
            </a:pPr>
            <a:endParaRPr lang="en-GB" sz="1600" b="0" dirty="0"/>
          </a:p>
        </p:txBody>
      </p:sp>
      <p:pic>
        <p:nvPicPr>
          <p:cNvPr id="5" name="Picture 2" descr="Afbeeldingsresultaat voor live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078" y="3147814"/>
            <a:ext cx="2057927"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horticul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904" y="3117203"/>
            <a:ext cx="2101426" cy="1398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beeldingsresultaat voor dutch farm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6676" y="3117203"/>
            <a:ext cx="1861482" cy="139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2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763688" y="-236563"/>
            <a:ext cx="5400600" cy="5276279"/>
          </a:xfrm>
        </p:spPr>
      </p:pic>
      <p:sp>
        <p:nvSpPr>
          <p:cNvPr id="5" name="Right Arrow 4"/>
          <p:cNvSpPr/>
          <p:nvPr/>
        </p:nvSpPr>
        <p:spPr>
          <a:xfrm flipV="1">
            <a:off x="3347864" y="1275606"/>
            <a:ext cx="690376" cy="504056"/>
          </a:xfrm>
          <a:prstGeom prst="right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5106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Project/OSH overview: </a:t>
            </a:r>
            <a:br>
              <a:rPr lang="en-GB" dirty="0"/>
            </a:br>
            <a:r>
              <a:rPr lang="en-US" dirty="0"/>
              <a:t>Supporting compliance and better OSH practice</a:t>
            </a:r>
            <a:endParaRPr lang="en-GB" dirty="0"/>
          </a:p>
        </p:txBody>
      </p:sp>
      <p:sp>
        <p:nvSpPr>
          <p:cNvPr id="3" name="Content Placeholder 2"/>
          <p:cNvSpPr>
            <a:spLocks noGrp="1"/>
          </p:cNvSpPr>
          <p:nvPr>
            <p:ph sz="half" idx="1"/>
          </p:nvPr>
        </p:nvSpPr>
        <p:spPr/>
        <p:txBody>
          <a:bodyPr>
            <a:normAutofit/>
          </a:bodyPr>
          <a:lstStyle/>
          <a:p>
            <a:pPr marL="0" indent="0">
              <a:buNone/>
            </a:pPr>
            <a:r>
              <a:rPr lang="en-GB" sz="1600" b="0" dirty="0"/>
              <a:t>Aim: to foster an </a:t>
            </a:r>
            <a:r>
              <a:rPr lang="en-GB" sz="1600" dirty="0"/>
              <a:t>environment or ‘context’ that incentivises and assists enterprises – particularly small and micro – to fulfil their obligations</a:t>
            </a:r>
            <a:r>
              <a:rPr lang="en-GB" sz="1600" b="0" dirty="0"/>
              <a:t> under OSH regulations. </a:t>
            </a:r>
            <a:br>
              <a:rPr lang="en-GB" sz="1600" b="0" dirty="0"/>
            </a:br>
            <a:endParaRPr lang="en-GB" sz="1600" b="0" dirty="0"/>
          </a:p>
          <a:p>
            <a:pPr marL="0" indent="0">
              <a:buNone/>
            </a:pPr>
            <a:r>
              <a:rPr lang="en-GB" sz="1600" b="0" dirty="0"/>
              <a:t>Specifically, this OSH overview aims to:</a:t>
            </a:r>
            <a:endParaRPr lang="de-DE" sz="1600" b="0" dirty="0"/>
          </a:p>
          <a:p>
            <a:r>
              <a:rPr lang="en-GB" sz="1600" b="0" dirty="0"/>
              <a:t>Identify </a:t>
            </a:r>
            <a:r>
              <a:rPr lang="en-GB" sz="1600" dirty="0"/>
              <a:t>innovative enforcement approaches </a:t>
            </a:r>
            <a:r>
              <a:rPr lang="en-GB" sz="1600" b="0" dirty="0"/>
              <a:t>taken by authorities </a:t>
            </a:r>
          </a:p>
          <a:p>
            <a:r>
              <a:rPr lang="en-GB" sz="1600" b="0" dirty="0"/>
              <a:t>Analyse the use of </a:t>
            </a:r>
            <a:r>
              <a:rPr lang="en-GB" sz="1600" dirty="0"/>
              <a:t>external prevention services</a:t>
            </a:r>
          </a:p>
          <a:p>
            <a:r>
              <a:rPr lang="en-GB" sz="1600" b="0" dirty="0"/>
              <a:t>Assess the effectiveness of </a:t>
            </a:r>
            <a:r>
              <a:rPr lang="en-GB" sz="1600" dirty="0"/>
              <a:t>social reporting initiatives</a:t>
            </a:r>
            <a:r>
              <a:rPr lang="en-GB" sz="1600" b="0" dirty="0"/>
              <a:t> in fostering better OSH performance </a:t>
            </a:r>
          </a:p>
          <a:p>
            <a:r>
              <a:rPr lang="en-GB" sz="1600" b="0" dirty="0"/>
              <a:t>Investigate the impact of </a:t>
            </a:r>
            <a:r>
              <a:rPr lang="en-GB" sz="1600" dirty="0"/>
              <a:t>supply chain initiatives</a:t>
            </a:r>
            <a:r>
              <a:rPr lang="en-GB" sz="1600" b="0" dirty="0"/>
              <a:t>.</a:t>
            </a:r>
            <a:endParaRPr lang="de-DE" sz="1600" b="0" dirty="0"/>
          </a:p>
          <a:p>
            <a:r>
              <a:rPr lang="en-GB" sz="1600" b="0" dirty="0"/>
              <a:t>Review the use of </a:t>
            </a:r>
            <a:r>
              <a:rPr lang="en-GB" sz="1600" dirty="0"/>
              <a:t>economic incentives </a:t>
            </a:r>
            <a:r>
              <a:rPr lang="en-GB" sz="1600" b="0" dirty="0"/>
              <a:t>with the aim of raising awareness about success factors</a:t>
            </a:r>
            <a:endParaRPr lang="de-DE" sz="1600" b="0" dirty="0"/>
          </a:p>
        </p:txBody>
      </p:sp>
    </p:spTree>
    <p:extLst>
      <p:ext uri="{BB962C8B-B14F-4D97-AF65-F5344CB8AC3E}">
        <p14:creationId xmlns:p14="http://schemas.microsoft.com/office/powerpoint/2010/main" val="162904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1439466" y="152400"/>
            <a:ext cx="6642497" cy="366713"/>
          </a:xfrm>
        </p:spPr>
        <p:txBody>
          <a:bodyPr/>
          <a:lstStyle/>
          <a:p>
            <a:pPr eaLnBrk="1" hangingPunct="1"/>
            <a:r>
              <a:rPr lang="en-GB" altLang="en-US">
                <a:ea typeface="MS PGothic" panose="020B0600070205080204" pitchFamily="34" charset="-128"/>
                <a:cs typeface="Arial" panose="020B0604020202020204" pitchFamily="34" charset="0"/>
              </a:rPr>
              <a:t>European</a:t>
            </a:r>
            <a:r>
              <a:rPr lang="en-GB" altLang="en-US">
                <a:solidFill>
                  <a:srgbClr val="000000"/>
                </a:solidFill>
                <a:ea typeface="MS PGothic" panose="020B0600070205080204" pitchFamily="34" charset="-128"/>
                <a:cs typeface="Arial" panose="020B0604020202020204" pitchFamily="34" charset="0"/>
              </a:rPr>
              <a:t> </a:t>
            </a:r>
            <a:r>
              <a:rPr lang="en-GB" altLang="en-US">
                <a:ea typeface="MS PGothic" panose="020B0600070205080204" pitchFamily="34" charset="-128"/>
                <a:cs typeface="Arial" panose="020B0604020202020204" pitchFamily="34" charset="0"/>
              </a:rPr>
              <a:t>Agency for Safety and </a:t>
            </a:r>
            <a:br>
              <a:rPr lang="en-GB" altLang="en-US">
                <a:ea typeface="MS PGothic" panose="020B0600070205080204" pitchFamily="34" charset="-128"/>
                <a:cs typeface="Arial" panose="020B0604020202020204" pitchFamily="34" charset="0"/>
              </a:rPr>
            </a:br>
            <a:r>
              <a:rPr lang="en-GB" altLang="en-US">
                <a:ea typeface="MS PGothic" panose="020B0600070205080204" pitchFamily="34" charset="-128"/>
                <a:cs typeface="Arial" panose="020B0604020202020204" pitchFamily="34" charset="0"/>
              </a:rPr>
              <a:t>Health at Work (EU-OSHA)</a:t>
            </a:r>
          </a:p>
        </p:txBody>
      </p:sp>
      <p:sp>
        <p:nvSpPr>
          <p:cNvPr id="12290" name="Rectangle 3"/>
          <p:cNvSpPr>
            <a:spLocks noGrp="1" noChangeArrowheads="1"/>
          </p:cNvSpPr>
          <p:nvPr>
            <p:ph sz="half" idx="1"/>
          </p:nvPr>
        </p:nvSpPr>
        <p:spPr>
          <a:xfrm>
            <a:off x="1440656" y="951310"/>
            <a:ext cx="6101954" cy="3456384"/>
          </a:xfrm>
        </p:spPr>
        <p:txBody>
          <a:bodyPr/>
          <a:lstStyle/>
          <a:p>
            <a:pPr>
              <a:spcBef>
                <a:spcPts val="900"/>
              </a:spcBef>
              <a:buFont typeface="Arial" panose="020B0604020202020204" pitchFamily="34" charset="0"/>
              <a:buChar char="•"/>
            </a:pPr>
            <a:r>
              <a:rPr lang="en-GB" altLang="de-DE" dirty="0">
                <a:solidFill>
                  <a:schemeClr val="accent1"/>
                </a:solidFill>
              </a:rPr>
              <a:t>A body of the EU </a:t>
            </a:r>
          </a:p>
          <a:p>
            <a:pPr>
              <a:spcBef>
                <a:spcPts val="900"/>
              </a:spcBef>
              <a:buFont typeface="Arial" panose="020B0604020202020204" pitchFamily="34" charset="0"/>
              <a:buChar char="•"/>
            </a:pPr>
            <a:r>
              <a:rPr lang="en-GB" altLang="de-DE" dirty="0">
                <a:solidFill>
                  <a:schemeClr val="accent1"/>
                </a:solidFill>
              </a:rPr>
              <a:t>Established in 1996 in Bilbao, Spain</a:t>
            </a:r>
          </a:p>
          <a:p>
            <a:pPr>
              <a:spcBef>
                <a:spcPts val="900"/>
              </a:spcBef>
              <a:buFont typeface="Arial" panose="020B0604020202020204" pitchFamily="34" charset="0"/>
              <a:buChar char="•"/>
            </a:pPr>
            <a:r>
              <a:rPr lang="en-GB" altLang="de-DE" dirty="0">
                <a:solidFill>
                  <a:schemeClr val="accent1"/>
                </a:solidFill>
              </a:rPr>
              <a:t>EU-OSHA is committed to making Europe a safer, healthier and more productive place to work, by promoting a culture of risk prevention to improve working conditions in Europe.</a:t>
            </a:r>
          </a:p>
          <a:p>
            <a:pPr>
              <a:spcBef>
                <a:spcPts val="900"/>
              </a:spcBef>
              <a:buFont typeface="Arial" panose="020B0604020202020204" pitchFamily="34" charset="0"/>
              <a:buChar char="•"/>
            </a:pPr>
            <a:r>
              <a:rPr lang="en-GB" altLang="de-DE" dirty="0">
                <a:solidFill>
                  <a:schemeClr val="accent1"/>
                </a:solidFill>
              </a:rPr>
              <a:t>Tripartite Board bringing together: </a:t>
            </a:r>
          </a:p>
          <a:p>
            <a:pPr lvl="2">
              <a:spcBef>
                <a:spcPts val="450"/>
              </a:spcBef>
              <a:buFontTx/>
              <a:buChar char="-"/>
            </a:pPr>
            <a:r>
              <a:rPr lang="en-GB" altLang="de-DE" sz="1350" b="1" dirty="0">
                <a:solidFill>
                  <a:schemeClr val="accent1"/>
                </a:solidFill>
              </a:rPr>
              <a:t>governments, employers’ and workers’ organisations</a:t>
            </a:r>
          </a:p>
          <a:p>
            <a:pPr lvl="2">
              <a:spcBef>
                <a:spcPts val="450"/>
              </a:spcBef>
              <a:buFontTx/>
              <a:buChar char="-"/>
            </a:pPr>
            <a:r>
              <a:rPr lang="en-GB" altLang="de-DE" sz="1350" b="1" dirty="0">
                <a:solidFill>
                  <a:schemeClr val="accent1"/>
                </a:solidFill>
              </a:rPr>
              <a:t>the European Commission</a:t>
            </a:r>
          </a:p>
          <a:p>
            <a:pPr lvl="2">
              <a:spcBef>
                <a:spcPts val="900"/>
              </a:spcBef>
              <a:buNone/>
            </a:pPr>
            <a:r>
              <a:rPr lang="en-GB" altLang="de-DE" sz="1800" dirty="0"/>
              <a:t>		</a:t>
            </a:r>
            <a:endParaRPr lang="en-GB" altLang="de-DE" sz="1800" dirty="0">
              <a:solidFill>
                <a:srgbClr val="FF6600"/>
              </a:solidFill>
            </a:endParaRPr>
          </a:p>
        </p:txBody>
      </p:sp>
      <p:pic>
        <p:nvPicPr>
          <p:cNvPr id="12291" name="Content Placeholder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320" y="8336"/>
            <a:ext cx="2402681" cy="160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4" cstate="print">
            <a:extLst>
              <a:ext uri="{28A0092B-C50C-407E-A947-70E740481C1C}">
                <a14:useLocalDpi xmlns:a14="http://schemas.microsoft.com/office/drawing/2010/main" val="0"/>
              </a:ext>
            </a:extLst>
          </a:blip>
          <a:srcRect t="25307" r="-1460" b="725"/>
          <a:stretch>
            <a:fillRect/>
          </a:stretch>
        </p:blipFill>
        <p:spPr bwMode="auto">
          <a:xfrm>
            <a:off x="4680347" y="2990850"/>
            <a:ext cx="340518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5543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37" y="123477"/>
            <a:ext cx="8087503" cy="532369"/>
          </a:xfrm>
        </p:spPr>
        <p:txBody>
          <a:bodyPr/>
          <a:lstStyle/>
          <a:p>
            <a:r>
              <a:rPr lang="en-US" dirty="0"/>
              <a:t>Focus on:  </a:t>
            </a:r>
            <a:r>
              <a:rPr lang="en-US" dirty="0" err="1"/>
              <a:t>Agri</a:t>
            </a:r>
            <a:r>
              <a:rPr lang="en-US" dirty="0"/>
              <a:t>-Food Sector</a:t>
            </a:r>
            <a:endParaRPr lang="en-GB" dirty="0"/>
          </a:p>
        </p:txBody>
      </p:sp>
      <p:pic>
        <p:nvPicPr>
          <p:cNvPr id="5" name="Picture 4"/>
          <p:cNvPicPr>
            <a:picLocks noChangeAspect="1"/>
          </p:cNvPicPr>
          <p:nvPr/>
        </p:nvPicPr>
        <p:blipFill>
          <a:blip r:embed="rId3"/>
          <a:stretch>
            <a:fillRect/>
          </a:stretch>
        </p:blipFill>
        <p:spPr>
          <a:xfrm>
            <a:off x="5652120" y="2921163"/>
            <a:ext cx="3372946" cy="2045217"/>
          </a:xfrm>
          <a:prstGeom prst="rect">
            <a:avLst/>
          </a:prstGeom>
        </p:spPr>
      </p:pic>
      <p:pic>
        <p:nvPicPr>
          <p:cNvPr id="6" name="Picture 5"/>
          <p:cNvPicPr>
            <a:picLocks noChangeAspect="1"/>
          </p:cNvPicPr>
          <p:nvPr/>
        </p:nvPicPr>
        <p:blipFill>
          <a:blip r:embed="rId4"/>
          <a:stretch>
            <a:fillRect/>
          </a:stretch>
        </p:blipFill>
        <p:spPr>
          <a:xfrm>
            <a:off x="6197879" y="870969"/>
            <a:ext cx="2569559" cy="1835071"/>
          </a:xfrm>
          <a:prstGeom prst="rect">
            <a:avLst/>
          </a:prstGeom>
        </p:spPr>
      </p:pic>
      <p:sp>
        <p:nvSpPr>
          <p:cNvPr id="8" name="Content Placeholder 2"/>
          <p:cNvSpPr>
            <a:spLocks noGrp="1"/>
          </p:cNvSpPr>
          <p:nvPr>
            <p:ph sz="half" idx="1"/>
          </p:nvPr>
        </p:nvSpPr>
        <p:spPr>
          <a:xfrm>
            <a:off x="323528" y="870969"/>
            <a:ext cx="7560000" cy="3645000"/>
          </a:xfrm>
        </p:spPr>
        <p:txBody>
          <a:bodyPr/>
          <a:lstStyle/>
          <a:p>
            <a:r>
              <a:rPr lang="de-DE" dirty="0"/>
              <a:t>5,5% of EU-GDP, 23 Million workers  in the Agri-Food-Sector </a:t>
            </a:r>
            <a:br>
              <a:rPr lang="de-DE" dirty="0"/>
            </a:br>
            <a:r>
              <a:rPr lang="de-DE" dirty="0"/>
              <a:t>(</a:t>
            </a:r>
            <a:r>
              <a:rPr lang="en-US" dirty="0"/>
              <a:t>incl. agriculture, food and drink industry, wholesale and retail</a:t>
            </a:r>
            <a:r>
              <a:rPr lang="de-DE" dirty="0"/>
              <a:t>)</a:t>
            </a:r>
          </a:p>
          <a:p>
            <a:r>
              <a:rPr lang="de-DE" dirty="0"/>
              <a:t>Few multinationals dominate the sector</a:t>
            </a:r>
          </a:p>
          <a:p>
            <a:r>
              <a:rPr lang="de-DE" dirty="0"/>
              <a:t>Many SMEs, average 16 workers</a:t>
            </a:r>
          </a:p>
          <a:p>
            <a:r>
              <a:rPr lang="en-US" dirty="0"/>
              <a:t>EU Farm to Fork Strategy – for a fair, healthy and </a:t>
            </a:r>
            <a:br>
              <a:rPr lang="en-US" dirty="0"/>
            </a:br>
            <a:r>
              <a:rPr lang="en-US" dirty="0"/>
              <a:t>environmentally-friendly food system</a:t>
            </a:r>
          </a:p>
          <a:p>
            <a:pPr lvl="1"/>
            <a:r>
              <a:rPr lang="en-US" dirty="0"/>
              <a:t>The COVID-19 pandemic shows the importance of critical staff</a:t>
            </a:r>
          </a:p>
          <a:p>
            <a:pPr lvl="1"/>
            <a:r>
              <a:rPr lang="en-GB" dirty="0"/>
              <a:t>European Pillar of Social Rights</a:t>
            </a:r>
            <a:r>
              <a:rPr lang="de-DE" dirty="0"/>
              <a:t> to be respected</a:t>
            </a:r>
          </a:p>
          <a:p>
            <a:pPr lvl="1"/>
            <a:r>
              <a:rPr lang="en-US" dirty="0"/>
              <a:t>Many precarious, seasonal and undeclared workers</a:t>
            </a:r>
            <a:r>
              <a:rPr lang="de-DE" dirty="0"/>
              <a:t> </a:t>
            </a:r>
          </a:p>
          <a:p>
            <a:pPr lvl="1"/>
            <a:r>
              <a:rPr lang="en-US" dirty="0"/>
              <a:t>workers’ OSH, social protection, working and housing conditions </a:t>
            </a:r>
          </a:p>
          <a:p>
            <a:r>
              <a:rPr lang="en-US" dirty="0"/>
              <a:t>COVID-19 outbreaks across Europe, e.g. meat industry</a:t>
            </a:r>
          </a:p>
          <a:p>
            <a:r>
              <a:rPr lang="de-DE" dirty="0"/>
              <a:t>New supply-chain legislation on national and European level</a:t>
            </a:r>
          </a:p>
          <a:p>
            <a:pPr lvl="1"/>
            <a:endParaRPr lang="de-DE" dirty="0"/>
          </a:p>
          <a:p>
            <a:endParaRPr lang="en-GB" dirty="0"/>
          </a:p>
        </p:txBody>
      </p:sp>
    </p:spTree>
    <p:extLst>
      <p:ext uri="{BB962C8B-B14F-4D97-AF65-F5344CB8AC3E}">
        <p14:creationId xmlns:p14="http://schemas.microsoft.com/office/powerpoint/2010/main" val="151134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471234" y="987574"/>
            <a:ext cx="7965865" cy="2839335"/>
            <a:chOff x="-828118" y="914543"/>
            <a:chExt cx="7965865" cy="2839335"/>
          </a:xfrm>
        </p:grpSpPr>
        <p:sp>
          <p:nvSpPr>
            <p:cNvPr id="6" name="Freeform 5"/>
            <p:cNvSpPr/>
            <p:nvPr/>
          </p:nvSpPr>
          <p:spPr>
            <a:xfrm>
              <a:off x="3537346" y="2084185"/>
              <a:ext cx="1476027" cy="1003710"/>
            </a:xfrm>
            <a:custGeom>
              <a:avLst/>
              <a:gdLst>
                <a:gd name="connsiteX0" fmla="*/ 0 w 1476027"/>
                <a:gd name="connsiteY0" fmla="*/ 501855 h 1003710"/>
                <a:gd name="connsiteX1" fmla="*/ 738014 w 1476027"/>
                <a:gd name="connsiteY1" fmla="*/ 0 h 1003710"/>
                <a:gd name="connsiteX2" fmla="*/ 1476028 w 1476027"/>
                <a:gd name="connsiteY2" fmla="*/ 501855 h 1003710"/>
                <a:gd name="connsiteX3" fmla="*/ 738014 w 1476027"/>
                <a:gd name="connsiteY3" fmla="*/ 1003710 h 1003710"/>
                <a:gd name="connsiteX4" fmla="*/ 0 w 1476027"/>
                <a:gd name="connsiteY4" fmla="*/ 501855 h 1003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027" h="1003710">
                  <a:moveTo>
                    <a:pt x="0" y="501855"/>
                  </a:moveTo>
                  <a:cubicBezTo>
                    <a:pt x="0" y="224688"/>
                    <a:pt x="330420" y="0"/>
                    <a:pt x="738014" y="0"/>
                  </a:cubicBezTo>
                  <a:cubicBezTo>
                    <a:pt x="1145608" y="0"/>
                    <a:pt x="1476028" y="224688"/>
                    <a:pt x="1476028" y="501855"/>
                  </a:cubicBezTo>
                  <a:cubicBezTo>
                    <a:pt x="1476028" y="779022"/>
                    <a:pt x="1145608" y="1003710"/>
                    <a:pt x="738014" y="1003710"/>
                  </a:cubicBezTo>
                  <a:cubicBezTo>
                    <a:pt x="330420" y="1003710"/>
                    <a:pt x="0" y="779022"/>
                    <a:pt x="0" y="501855"/>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779" tIns="154610" rIns="223779" bIns="154610" numCol="1" spcCol="1270" anchor="ctr" anchorCtr="0">
              <a:noAutofit/>
            </a:bodyPr>
            <a:lstStyle/>
            <a:p>
              <a:pPr lvl="0" algn="ctr" defTabSz="533400">
                <a:lnSpc>
                  <a:spcPct val="90000"/>
                </a:lnSpc>
                <a:spcBef>
                  <a:spcPct val="0"/>
                </a:spcBef>
                <a:spcAft>
                  <a:spcPct val="35000"/>
                </a:spcAft>
              </a:pPr>
              <a:r>
                <a:rPr lang="en-US" sz="1200" b="1" kern="1200" dirty="0"/>
                <a:t>Small enterprise: </a:t>
              </a:r>
              <a:r>
                <a:rPr lang="en-US" sz="1200" dirty="0"/>
                <a:t>Certified OSH management system</a:t>
              </a:r>
              <a:endParaRPr lang="en-US" sz="1200" kern="1200" dirty="0"/>
            </a:p>
          </p:txBody>
        </p:sp>
        <p:sp>
          <p:nvSpPr>
            <p:cNvPr id="7" name="Freeform 6"/>
            <p:cNvSpPr/>
            <p:nvPr/>
          </p:nvSpPr>
          <p:spPr>
            <a:xfrm rot="19585208">
              <a:off x="607662" y="1877367"/>
              <a:ext cx="981267" cy="376617"/>
            </a:xfrm>
            <a:custGeom>
              <a:avLst/>
              <a:gdLst>
                <a:gd name="connsiteX0" fmla="*/ 0 w 449552"/>
                <a:gd name="connsiteY0" fmla="*/ 11946 h 23893"/>
                <a:gd name="connsiteX1" fmla="*/ 449552 w 449552"/>
                <a:gd name="connsiteY1" fmla="*/ 11946 h 23893"/>
              </a:gdLst>
              <a:ahLst/>
              <a:cxnLst>
                <a:cxn ang="0">
                  <a:pos x="connsiteX0" y="connsiteY0"/>
                </a:cxn>
                <a:cxn ang="0">
                  <a:pos x="connsiteX1" y="connsiteY1"/>
                </a:cxn>
              </a:cxnLst>
              <a:rect l="l" t="t" r="r" b="b"/>
              <a:pathLst>
                <a:path w="449552" h="23893">
                  <a:moveTo>
                    <a:pt x="0" y="11946"/>
                  </a:moveTo>
                  <a:lnTo>
                    <a:pt x="449552" y="11946"/>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226236" tIns="707" rIns="226239" bIns="709"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828118" y="2149167"/>
              <a:ext cx="1624716" cy="711621"/>
            </a:xfrm>
            <a:custGeom>
              <a:avLst/>
              <a:gdLst>
                <a:gd name="connsiteX0" fmla="*/ 0 w 1624716"/>
                <a:gd name="connsiteY0" fmla="*/ 355811 h 711621"/>
                <a:gd name="connsiteX1" fmla="*/ 812358 w 1624716"/>
                <a:gd name="connsiteY1" fmla="*/ 0 h 711621"/>
                <a:gd name="connsiteX2" fmla="*/ 1624716 w 1624716"/>
                <a:gd name="connsiteY2" fmla="*/ 355811 h 711621"/>
                <a:gd name="connsiteX3" fmla="*/ 812358 w 1624716"/>
                <a:gd name="connsiteY3" fmla="*/ 711622 h 711621"/>
                <a:gd name="connsiteX4" fmla="*/ 0 w 1624716"/>
                <a:gd name="connsiteY4" fmla="*/ 355811 h 7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716" h="711621">
                  <a:moveTo>
                    <a:pt x="0" y="355811"/>
                  </a:moveTo>
                  <a:cubicBezTo>
                    <a:pt x="0" y="159302"/>
                    <a:pt x="363705" y="0"/>
                    <a:pt x="812358" y="0"/>
                  </a:cubicBezTo>
                  <a:cubicBezTo>
                    <a:pt x="1261011" y="0"/>
                    <a:pt x="1624716" y="159302"/>
                    <a:pt x="1624716" y="355811"/>
                  </a:cubicBezTo>
                  <a:cubicBezTo>
                    <a:pt x="1624716" y="552320"/>
                    <a:pt x="1261011" y="711622"/>
                    <a:pt x="812358" y="711622"/>
                  </a:cubicBezTo>
                  <a:cubicBezTo>
                    <a:pt x="363705" y="711622"/>
                    <a:pt x="0" y="552320"/>
                    <a:pt x="0" y="355811"/>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4919" tIns="111199" rIns="244919" bIns="111199" numCol="1" spcCol="1270" anchor="ctr" anchorCtr="0">
              <a:noAutofit/>
            </a:bodyPr>
            <a:lstStyle/>
            <a:p>
              <a:pPr lvl="0" algn="ctr" defTabSz="488950">
                <a:lnSpc>
                  <a:spcPct val="90000"/>
                </a:lnSpc>
                <a:spcBef>
                  <a:spcPct val="0"/>
                </a:spcBef>
                <a:spcAft>
                  <a:spcPct val="35000"/>
                </a:spcAft>
              </a:pPr>
              <a:r>
                <a:rPr lang="en-US" sz="1100" b="1" kern="1200" dirty="0"/>
                <a:t>Larger enterprise</a:t>
              </a:r>
              <a:endParaRPr lang="en-US" sz="1100" kern="1200" dirty="0"/>
            </a:p>
          </p:txBody>
        </p:sp>
        <p:sp>
          <p:nvSpPr>
            <p:cNvPr id="9" name="Freeform 8"/>
            <p:cNvSpPr/>
            <p:nvPr/>
          </p:nvSpPr>
          <p:spPr>
            <a:xfrm rot="19880514">
              <a:off x="4781003" y="1987211"/>
              <a:ext cx="1136365" cy="23893"/>
            </a:xfrm>
            <a:custGeom>
              <a:avLst/>
              <a:gdLst>
                <a:gd name="connsiteX0" fmla="*/ 0 w 1136365"/>
                <a:gd name="connsiteY0" fmla="*/ 11946 h 23893"/>
                <a:gd name="connsiteX1" fmla="*/ 1136365 w 1136365"/>
                <a:gd name="connsiteY1" fmla="*/ 11946 h 23893"/>
              </a:gdLst>
              <a:ahLst/>
              <a:cxnLst>
                <a:cxn ang="0">
                  <a:pos x="connsiteX0" y="connsiteY0"/>
                </a:cxn>
                <a:cxn ang="0">
                  <a:pos x="connsiteX1" y="connsiteY1"/>
                </a:cxn>
              </a:cxnLst>
              <a:rect l="l" t="t" r="r" b="b"/>
              <a:pathLst>
                <a:path w="1136365" h="23893">
                  <a:moveTo>
                    <a:pt x="0" y="11946"/>
                  </a:moveTo>
                  <a:lnTo>
                    <a:pt x="1136365" y="11946"/>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552473" tIns="-16464" rIns="552474" bIns="-16462"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9"/>
            <p:cNvSpPr/>
            <p:nvPr/>
          </p:nvSpPr>
          <p:spPr>
            <a:xfrm>
              <a:off x="5693187" y="914543"/>
              <a:ext cx="1444560" cy="1003710"/>
            </a:xfrm>
            <a:custGeom>
              <a:avLst/>
              <a:gdLst>
                <a:gd name="connsiteX0" fmla="*/ 0 w 1444560"/>
                <a:gd name="connsiteY0" fmla="*/ 501855 h 1003710"/>
                <a:gd name="connsiteX1" fmla="*/ 722280 w 1444560"/>
                <a:gd name="connsiteY1" fmla="*/ 0 h 1003710"/>
                <a:gd name="connsiteX2" fmla="*/ 1444560 w 1444560"/>
                <a:gd name="connsiteY2" fmla="*/ 501855 h 1003710"/>
                <a:gd name="connsiteX3" fmla="*/ 722280 w 1444560"/>
                <a:gd name="connsiteY3" fmla="*/ 1003710 h 1003710"/>
                <a:gd name="connsiteX4" fmla="*/ 0 w 1444560"/>
                <a:gd name="connsiteY4" fmla="*/ 501855 h 1003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60" h="1003710">
                  <a:moveTo>
                    <a:pt x="0" y="501855"/>
                  </a:moveTo>
                  <a:cubicBezTo>
                    <a:pt x="0" y="224688"/>
                    <a:pt x="323376" y="0"/>
                    <a:pt x="722280" y="0"/>
                  </a:cubicBezTo>
                  <a:cubicBezTo>
                    <a:pt x="1121184" y="0"/>
                    <a:pt x="1444560" y="224688"/>
                    <a:pt x="1444560" y="501855"/>
                  </a:cubicBezTo>
                  <a:cubicBezTo>
                    <a:pt x="1444560" y="779022"/>
                    <a:pt x="1121184" y="1003710"/>
                    <a:pt x="722280" y="1003710"/>
                  </a:cubicBezTo>
                  <a:cubicBezTo>
                    <a:pt x="323376" y="1003710"/>
                    <a:pt x="0" y="779022"/>
                    <a:pt x="0" y="501855"/>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8536" tIns="153975" rIns="218536" bIns="153975" numCol="1" spcCol="1270" anchor="ctr" anchorCtr="0">
              <a:noAutofit/>
            </a:bodyPr>
            <a:lstStyle/>
            <a:p>
              <a:pPr lvl="0" algn="ctr" defTabSz="488950">
                <a:lnSpc>
                  <a:spcPct val="90000"/>
                </a:lnSpc>
                <a:spcBef>
                  <a:spcPct val="0"/>
                </a:spcBef>
                <a:spcAft>
                  <a:spcPct val="35000"/>
                </a:spcAft>
              </a:pPr>
              <a:r>
                <a:rPr lang="en-US" sz="1100" b="1" kern="1200" dirty="0"/>
                <a:t>Accident insurance</a:t>
              </a:r>
              <a:r>
                <a:rPr lang="en-US" sz="1100" kern="1200" dirty="0"/>
                <a:t>: premium reduction </a:t>
              </a:r>
            </a:p>
          </p:txBody>
        </p:sp>
        <p:sp>
          <p:nvSpPr>
            <p:cNvPr id="11" name="Freeform 10"/>
            <p:cNvSpPr/>
            <p:nvPr/>
          </p:nvSpPr>
          <p:spPr>
            <a:xfrm rot="794340">
              <a:off x="4963044" y="2822339"/>
              <a:ext cx="734971" cy="23893"/>
            </a:xfrm>
            <a:custGeom>
              <a:avLst/>
              <a:gdLst>
                <a:gd name="connsiteX0" fmla="*/ 0 w 734971"/>
                <a:gd name="connsiteY0" fmla="*/ 11946 h 23893"/>
                <a:gd name="connsiteX1" fmla="*/ 734971 w 734971"/>
                <a:gd name="connsiteY1" fmla="*/ 11946 h 23893"/>
              </a:gdLst>
              <a:ahLst/>
              <a:cxnLst>
                <a:cxn ang="0">
                  <a:pos x="connsiteX0" y="connsiteY0"/>
                </a:cxn>
                <a:cxn ang="0">
                  <a:pos x="connsiteX1" y="connsiteY1"/>
                </a:cxn>
              </a:cxnLst>
              <a:rect l="l" t="t" r="r" b="b"/>
              <a:pathLst>
                <a:path w="734971" h="23893">
                  <a:moveTo>
                    <a:pt x="0" y="11946"/>
                  </a:moveTo>
                  <a:lnTo>
                    <a:pt x="734971" y="11946"/>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361811" tIns="-6428" rIns="361811" bIns="-6428"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5654967" y="2570737"/>
              <a:ext cx="1376970" cy="1003710"/>
            </a:xfrm>
            <a:custGeom>
              <a:avLst/>
              <a:gdLst>
                <a:gd name="connsiteX0" fmla="*/ 0 w 1376970"/>
                <a:gd name="connsiteY0" fmla="*/ 501855 h 1003710"/>
                <a:gd name="connsiteX1" fmla="*/ 688485 w 1376970"/>
                <a:gd name="connsiteY1" fmla="*/ 0 h 1003710"/>
                <a:gd name="connsiteX2" fmla="*/ 1376970 w 1376970"/>
                <a:gd name="connsiteY2" fmla="*/ 501855 h 1003710"/>
                <a:gd name="connsiteX3" fmla="*/ 688485 w 1376970"/>
                <a:gd name="connsiteY3" fmla="*/ 1003710 h 1003710"/>
                <a:gd name="connsiteX4" fmla="*/ 0 w 1376970"/>
                <a:gd name="connsiteY4" fmla="*/ 501855 h 1003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70" h="1003710">
                  <a:moveTo>
                    <a:pt x="0" y="501855"/>
                  </a:moveTo>
                  <a:cubicBezTo>
                    <a:pt x="0" y="224688"/>
                    <a:pt x="308245" y="0"/>
                    <a:pt x="688485" y="0"/>
                  </a:cubicBezTo>
                  <a:cubicBezTo>
                    <a:pt x="1068725" y="0"/>
                    <a:pt x="1376970" y="224688"/>
                    <a:pt x="1376970" y="501855"/>
                  </a:cubicBezTo>
                  <a:cubicBezTo>
                    <a:pt x="1376970" y="779022"/>
                    <a:pt x="1068725" y="1003710"/>
                    <a:pt x="688485" y="1003710"/>
                  </a:cubicBezTo>
                  <a:cubicBezTo>
                    <a:pt x="308245" y="1003710"/>
                    <a:pt x="0" y="779022"/>
                    <a:pt x="0" y="501855"/>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09273" tIns="154610" rIns="209273" bIns="154610" numCol="1" spcCol="1270" anchor="ctr" anchorCtr="0">
              <a:noAutofit/>
            </a:bodyPr>
            <a:lstStyle/>
            <a:p>
              <a:pPr lvl="0" algn="ctr" defTabSz="533400">
                <a:lnSpc>
                  <a:spcPct val="90000"/>
                </a:lnSpc>
                <a:spcBef>
                  <a:spcPct val="0"/>
                </a:spcBef>
                <a:spcAft>
                  <a:spcPct val="35000"/>
                </a:spcAft>
              </a:pPr>
              <a:r>
                <a:rPr lang="en-US" sz="1200" b="1" kern="1200" dirty="0" err="1"/>
                <a:t>Labour</a:t>
              </a:r>
              <a:r>
                <a:rPr lang="en-US" sz="1200" b="1" kern="1200" dirty="0"/>
                <a:t> </a:t>
              </a:r>
              <a:r>
                <a:rPr lang="en-US" sz="1200" b="1" kern="1200" dirty="0" err="1"/>
                <a:t>inspectorate:</a:t>
              </a:r>
              <a:r>
                <a:rPr lang="en-US" sz="1200" dirty="0" err="1"/>
                <a:t>Less</a:t>
              </a:r>
              <a:r>
                <a:rPr lang="en-US" sz="1200" dirty="0"/>
                <a:t> inspections</a:t>
              </a:r>
              <a:endParaRPr lang="en-US" sz="1200" kern="1200" dirty="0"/>
            </a:p>
          </p:txBody>
        </p:sp>
        <p:sp>
          <p:nvSpPr>
            <p:cNvPr id="15" name="Freeform 14"/>
            <p:cNvSpPr/>
            <p:nvPr/>
          </p:nvSpPr>
          <p:spPr>
            <a:xfrm rot="20264364">
              <a:off x="2607603" y="2942182"/>
              <a:ext cx="1056957" cy="118337"/>
            </a:xfrm>
            <a:custGeom>
              <a:avLst/>
              <a:gdLst>
                <a:gd name="connsiteX0" fmla="*/ 0 w 711289"/>
                <a:gd name="connsiteY0" fmla="*/ 11946 h 23893"/>
                <a:gd name="connsiteX1" fmla="*/ 711289 w 711289"/>
                <a:gd name="connsiteY1" fmla="*/ 11946 h 23893"/>
              </a:gdLst>
              <a:ahLst/>
              <a:cxnLst>
                <a:cxn ang="0">
                  <a:pos x="connsiteX0" y="connsiteY0"/>
                </a:cxn>
                <a:cxn ang="0">
                  <a:pos x="connsiteX1" y="connsiteY1"/>
                </a:cxn>
              </a:cxnLst>
              <a:rect l="l" t="t" r="r" b="b"/>
              <a:pathLst>
                <a:path w="711289" h="23893">
                  <a:moveTo>
                    <a:pt x="711289" y="11947"/>
                  </a:moveTo>
                  <a:lnTo>
                    <a:pt x="0" y="11947"/>
                  </a:lnTo>
                </a:path>
              </a:pathLst>
            </a:custGeom>
            <a:noFill/>
            <a:ln>
              <a:prstDash val="dash"/>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350562" tIns="-5835" rIns="350563" bIns="-5836"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1226950" y="2896208"/>
              <a:ext cx="1470275" cy="857670"/>
            </a:xfrm>
            <a:custGeom>
              <a:avLst/>
              <a:gdLst>
                <a:gd name="connsiteX0" fmla="*/ 0 w 1470275"/>
                <a:gd name="connsiteY0" fmla="*/ 428835 h 857670"/>
                <a:gd name="connsiteX1" fmla="*/ 735138 w 1470275"/>
                <a:gd name="connsiteY1" fmla="*/ 0 h 857670"/>
                <a:gd name="connsiteX2" fmla="*/ 1470276 w 1470275"/>
                <a:gd name="connsiteY2" fmla="*/ 428835 h 857670"/>
                <a:gd name="connsiteX3" fmla="*/ 735138 w 1470275"/>
                <a:gd name="connsiteY3" fmla="*/ 857670 h 857670"/>
                <a:gd name="connsiteX4" fmla="*/ 0 w 1470275"/>
                <a:gd name="connsiteY4" fmla="*/ 428835 h 85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275" h="857670">
                  <a:moveTo>
                    <a:pt x="0" y="428835"/>
                  </a:moveTo>
                  <a:cubicBezTo>
                    <a:pt x="0" y="191996"/>
                    <a:pt x="329132" y="0"/>
                    <a:pt x="735138" y="0"/>
                  </a:cubicBezTo>
                  <a:cubicBezTo>
                    <a:pt x="1141144" y="0"/>
                    <a:pt x="1470276" y="191996"/>
                    <a:pt x="1470276" y="428835"/>
                  </a:cubicBezTo>
                  <a:cubicBezTo>
                    <a:pt x="1470276" y="665674"/>
                    <a:pt x="1141144" y="857670"/>
                    <a:pt x="735138" y="857670"/>
                  </a:cubicBezTo>
                  <a:cubicBezTo>
                    <a:pt x="329132" y="857670"/>
                    <a:pt x="0" y="665674"/>
                    <a:pt x="0" y="428835"/>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2937" tIns="133223" rIns="222937" bIns="133223" numCol="1" spcCol="1270" anchor="ctr" anchorCtr="0">
              <a:noAutofit/>
            </a:bodyPr>
            <a:lstStyle/>
            <a:p>
              <a:pPr lvl="0" algn="ctr" defTabSz="533400">
                <a:lnSpc>
                  <a:spcPct val="90000"/>
                </a:lnSpc>
                <a:spcBef>
                  <a:spcPct val="0"/>
                </a:spcBef>
                <a:spcAft>
                  <a:spcPct val="35000"/>
                </a:spcAft>
              </a:pPr>
              <a:r>
                <a:rPr lang="en-US" sz="1200" b="1" kern="1200" dirty="0"/>
                <a:t>CSR recognitions</a:t>
              </a:r>
            </a:p>
          </p:txBody>
        </p:sp>
        <p:sp>
          <p:nvSpPr>
            <p:cNvPr id="17" name="Freeform 16"/>
            <p:cNvSpPr/>
            <p:nvPr/>
          </p:nvSpPr>
          <p:spPr>
            <a:xfrm rot="23032368">
              <a:off x="2874200" y="2134899"/>
              <a:ext cx="817584" cy="23894"/>
            </a:xfrm>
            <a:custGeom>
              <a:avLst/>
              <a:gdLst>
                <a:gd name="connsiteX0" fmla="*/ 0 w 817584"/>
                <a:gd name="connsiteY0" fmla="*/ 11946 h 23893"/>
                <a:gd name="connsiteX1" fmla="*/ 817584 w 817584"/>
                <a:gd name="connsiteY1" fmla="*/ 11946 h 23893"/>
              </a:gdLst>
              <a:ahLst/>
              <a:cxnLst>
                <a:cxn ang="0">
                  <a:pos x="connsiteX0" y="connsiteY0"/>
                </a:cxn>
                <a:cxn ang="0">
                  <a:pos x="connsiteX1" y="connsiteY1"/>
                </a:cxn>
              </a:cxnLst>
              <a:rect l="l" t="t" r="r" b="b"/>
              <a:pathLst>
                <a:path w="817584" h="23893">
                  <a:moveTo>
                    <a:pt x="817584" y="11947"/>
                  </a:moveTo>
                  <a:lnTo>
                    <a:pt x="0" y="1194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401053" tIns="-8492" rIns="401051" bIns="-8494"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1472448" y="1275607"/>
              <a:ext cx="1626423" cy="859698"/>
            </a:xfrm>
            <a:custGeom>
              <a:avLst/>
              <a:gdLst>
                <a:gd name="connsiteX0" fmla="*/ 0 w 1626423"/>
                <a:gd name="connsiteY0" fmla="*/ 429849 h 859698"/>
                <a:gd name="connsiteX1" fmla="*/ 813212 w 1626423"/>
                <a:gd name="connsiteY1" fmla="*/ 0 h 859698"/>
                <a:gd name="connsiteX2" fmla="*/ 1626424 w 1626423"/>
                <a:gd name="connsiteY2" fmla="*/ 429849 h 859698"/>
                <a:gd name="connsiteX3" fmla="*/ 813212 w 1626423"/>
                <a:gd name="connsiteY3" fmla="*/ 859698 h 859698"/>
                <a:gd name="connsiteX4" fmla="*/ 0 w 1626423"/>
                <a:gd name="connsiteY4" fmla="*/ 429849 h 859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3" h="859698">
                  <a:moveTo>
                    <a:pt x="0" y="429849"/>
                  </a:moveTo>
                  <a:cubicBezTo>
                    <a:pt x="0" y="192450"/>
                    <a:pt x="364087" y="0"/>
                    <a:pt x="813212" y="0"/>
                  </a:cubicBezTo>
                  <a:cubicBezTo>
                    <a:pt x="1262337" y="0"/>
                    <a:pt x="1626424" y="192450"/>
                    <a:pt x="1626424" y="429849"/>
                  </a:cubicBezTo>
                  <a:cubicBezTo>
                    <a:pt x="1626424" y="667248"/>
                    <a:pt x="1262337" y="859698"/>
                    <a:pt x="813212" y="859698"/>
                  </a:cubicBezTo>
                  <a:cubicBezTo>
                    <a:pt x="364087" y="859698"/>
                    <a:pt x="0" y="667248"/>
                    <a:pt x="0" y="429849"/>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5804" tIns="133520" rIns="245804" bIns="133520" numCol="1" spcCol="1270" anchor="ctr" anchorCtr="0">
              <a:noAutofit/>
            </a:bodyPr>
            <a:lstStyle/>
            <a:p>
              <a:pPr lvl="0" algn="ctr" defTabSz="488950">
                <a:lnSpc>
                  <a:spcPct val="90000"/>
                </a:lnSpc>
                <a:spcBef>
                  <a:spcPct val="0"/>
                </a:spcBef>
                <a:spcAft>
                  <a:spcPct val="35000"/>
                </a:spcAft>
              </a:pPr>
              <a:r>
                <a:rPr lang="en-US" sz="1200" b="1" dirty="0"/>
                <a:t>Supply chain</a:t>
              </a:r>
              <a:r>
                <a:rPr lang="en-US" sz="1200" dirty="0"/>
                <a:t>:</a:t>
              </a:r>
            </a:p>
            <a:p>
              <a:pPr lvl="0" algn="ctr" defTabSz="488950">
                <a:lnSpc>
                  <a:spcPct val="90000"/>
                </a:lnSpc>
                <a:spcBef>
                  <a:spcPct val="0"/>
                </a:spcBef>
                <a:spcAft>
                  <a:spcPct val="35000"/>
                </a:spcAft>
              </a:pPr>
              <a:r>
                <a:rPr lang="en-US" sz="1200" dirty="0"/>
                <a:t>More and better contracts</a:t>
              </a:r>
            </a:p>
          </p:txBody>
        </p:sp>
      </p:grpSp>
      <p:sp>
        <p:nvSpPr>
          <p:cNvPr id="2" name="Title 1"/>
          <p:cNvSpPr>
            <a:spLocks noGrp="1"/>
          </p:cNvSpPr>
          <p:nvPr>
            <p:ph type="title"/>
          </p:nvPr>
        </p:nvSpPr>
        <p:spPr/>
        <p:txBody>
          <a:bodyPr/>
          <a:lstStyle/>
          <a:p>
            <a:r>
              <a:rPr lang="en-GB" dirty="0"/>
              <a:t>Example: </a:t>
            </a:r>
            <a:r>
              <a:rPr lang="en-US" dirty="0"/>
              <a:t>Supporting compliance </a:t>
            </a:r>
            <a:endParaRPr lang="en-GB" dirty="0"/>
          </a:p>
        </p:txBody>
      </p:sp>
      <p:sp>
        <p:nvSpPr>
          <p:cNvPr id="19" name="Freeform 18"/>
          <p:cNvSpPr/>
          <p:nvPr/>
        </p:nvSpPr>
        <p:spPr>
          <a:xfrm rot="12449897">
            <a:off x="2012478" y="2700745"/>
            <a:ext cx="800212" cy="376617"/>
          </a:xfrm>
          <a:custGeom>
            <a:avLst/>
            <a:gdLst>
              <a:gd name="connsiteX0" fmla="*/ 0 w 449552"/>
              <a:gd name="connsiteY0" fmla="*/ 11946 h 23893"/>
              <a:gd name="connsiteX1" fmla="*/ 449552 w 449552"/>
              <a:gd name="connsiteY1" fmla="*/ 11946 h 23893"/>
            </a:gdLst>
            <a:ahLst/>
            <a:cxnLst>
              <a:cxn ang="0">
                <a:pos x="connsiteX0" y="connsiteY0"/>
              </a:cxn>
              <a:cxn ang="0">
                <a:pos x="connsiteX1" y="connsiteY1"/>
              </a:cxn>
            </a:cxnLst>
            <a:rect l="l" t="t" r="r" b="b"/>
            <a:pathLst>
              <a:path w="449552" h="23893">
                <a:moveTo>
                  <a:pt x="0" y="11946"/>
                </a:moveTo>
                <a:lnTo>
                  <a:pt x="449552" y="11946"/>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226236" tIns="707" rIns="226239" bIns="709" numCol="1" spcCol="1270" anchor="ctr" anchorCtr="0">
            <a:noAutofit/>
          </a:bodyPr>
          <a:lstStyle/>
          <a:p>
            <a:pPr lvl="0" algn="ctr" defTabSz="222250">
              <a:lnSpc>
                <a:spcPct val="90000"/>
              </a:lnSpc>
              <a:spcBef>
                <a:spcPct val="0"/>
              </a:spcBef>
              <a:spcAft>
                <a:spcPct val="35000"/>
              </a:spcAft>
            </a:pPr>
            <a:endParaRPr lang="en-US" sz="500" kern="1200"/>
          </a:p>
        </p:txBody>
      </p:sp>
    </p:spTree>
    <p:extLst>
      <p:ext uri="{BB962C8B-B14F-4D97-AF65-F5344CB8AC3E}">
        <p14:creationId xmlns:p14="http://schemas.microsoft.com/office/powerpoint/2010/main" val="522855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763688" y="-236563"/>
            <a:ext cx="5400600" cy="5276279"/>
          </a:xfrm>
        </p:spPr>
      </p:pic>
      <p:sp>
        <p:nvSpPr>
          <p:cNvPr id="5" name="Right Arrow 4"/>
          <p:cNvSpPr/>
          <p:nvPr/>
        </p:nvSpPr>
        <p:spPr>
          <a:xfrm flipV="1">
            <a:off x="2627784" y="4341108"/>
            <a:ext cx="690376" cy="504056"/>
          </a:xfrm>
          <a:prstGeom prst="right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15297387" flipV="1">
            <a:off x="2110884" y="3733201"/>
            <a:ext cx="669224" cy="486509"/>
          </a:xfrm>
          <a:prstGeom prst="right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8597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Information sources </a:t>
            </a:r>
          </a:p>
        </p:txBody>
      </p:sp>
      <p:sp>
        <p:nvSpPr>
          <p:cNvPr id="3" name="Content Placeholder 2"/>
          <p:cNvSpPr>
            <a:spLocks noGrp="1"/>
          </p:cNvSpPr>
          <p:nvPr>
            <p:ph sz="half" idx="1"/>
          </p:nvPr>
        </p:nvSpPr>
        <p:spPr>
          <a:xfrm>
            <a:off x="0" y="699542"/>
            <a:ext cx="9144000" cy="3816424"/>
          </a:xfrm>
        </p:spPr>
        <p:txBody>
          <a:bodyPr>
            <a:normAutofit/>
          </a:bodyPr>
          <a:lstStyle/>
          <a:p>
            <a:pPr>
              <a:buFont typeface="Arial" panose="020B0604020202020204" pitchFamily="34" charset="0"/>
              <a:buChar char="•"/>
            </a:pPr>
            <a:r>
              <a:rPr lang="de-DE" sz="1600" b="0" dirty="0"/>
              <a:t>Several </a:t>
            </a:r>
            <a:r>
              <a:rPr lang="de-DE" sz="1600" dirty="0"/>
              <a:t>articles</a:t>
            </a:r>
            <a:r>
              <a:rPr lang="de-DE" sz="1600" b="0" dirty="0"/>
              <a:t> on e.g. </a:t>
            </a:r>
            <a:r>
              <a:rPr lang="de-DE" sz="1600" dirty="0"/>
              <a:t>MSD‘s, Biological Agents and pesticides </a:t>
            </a:r>
            <a:br>
              <a:rPr lang="de-DE" sz="1600" b="0" dirty="0"/>
            </a:br>
            <a:br>
              <a:rPr lang="de-DE" sz="1100" b="0" dirty="0"/>
            </a:br>
            <a:r>
              <a:rPr lang="de-DE" sz="1200" b="0" dirty="0"/>
              <a:t>- </a:t>
            </a:r>
            <a:r>
              <a:rPr lang="de-DE" sz="1200" b="0" dirty="0">
                <a:hlinkClick r:id="rId2"/>
              </a:rPr>
              <a:t>https://osha.europa.eu/en/publications/msds-agriculture-sector-identifying-risks-adopting-preventive-measures/view</a:t>
            </a:r>
            <a:br>
              <a:rPr lang="de-DE" sz="1200" b="0" dirty="0"/>
            </a:br>
            <a:br>
              <a:rPr lang="de-DE" sz="1200" b="0" dirty="0"/>
            </a:br>
            <a:r>
              <a:rPr lang="de-DE" sz="1200" b="0" dirty="0"/>
              <a:t>- </a:t>
            </a:r>
            <a:r>
              <a:rPr lang="en-GB" sz="1200" b="0" dirty="0">
                <a:hlinkClick r:id="rId3"/>
              </a:rPr>
              <a:t>https://osha.europa.eu/en/publications/exposure-biological-agents-and-related-health-problems-arable-farming/view</a:t>
            </a:r>
            <a:r>
              <a:rPr lang="en-GB" sz="1200" b="0" dirty="0"/>
              <a:t> </a:t>
            </a:r>
            <a:br>
              <a:rPr lang="en-GB" sz="1200" b="0" dirty="0"/>
            </a:br>
            <a:r>
              <a:rPr lang="en-GB" sz="1200" b="0" dirty="0"/>
              <a:t>- </a:t>
            </a:r>
            <a:r>
              <a:rPr lang="en-GB" sz="1200" b="0" dirty="0">
                <a:hlinkClick r:id="rId4"/>
              </a:rPr>
              <a:t>https://osha.europa.eu/en/publications/exposure-biological-agents-and-related-health-problems-animal-related-occupations/view</a:t>
            </a:r>
            <a:br>
              <a:rPr lang="en-GB" sz="1200" b="0" dirty="0"/>
            </a:br>
            <a:br>
              <a:rPr lang="en-GB" sz="1200" b="0" dirty="0"/>
            </a:br>
            <a:r>
              <a:rPr lang="en-GB" sz="1200" b="0" dirty="0"/>
              <a:t>- </a:t>
            </a:r>
            <a:r>
              <a:rPr lang="en-GB" sz="1200" b="0" dirty="0">
                <a:hlinkClick r:id="rId5"/>
              </a:rPr>
              <a:t>https://oshwiki.eu/wiki/Agriculture_-_Use_of_pesticides/plant_protection_products</a:t>
            </a:r>
            <a:br>
              <a:rPr lang="en-GB" sz="1200" b="0" dirty="0"/>
            </a:br>
            <a:br>
              <a:rPr lang="en-GB" sz="1200" b="0" dirty="0"/>
            </a:br>
            <a:r>
              <a:rPr lang="en-GB" sz="1200" b="0" dirty="0"/>
              <a:t>- https://oshwiki.eu/wiki/Psychosocial_issues_in_the_agriculture_sector</a:t>
            </a:r>
            <a:endParaRPr lang="de-DE" sz="1200" b="0" dirty="0"/>
          </a:p>
        </p:txBody>
      </p:sp>
      <p:pic>
        <p:nvPicPr>
          <p:cNvPr id="4"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3003797"/>
            <a:ext cx="2772526" cy="1386263"/>
          </a:xfrm>
          <a:prstGeom prst="rect">
            <a:avLst/>
          </a:prstGeom>
        </p:spPr>
      </p:pic>
      <p:pic>
        <p:nvPicPr>
          <p:cNvPr id="5"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3718" y="2265942"/>
            <a:ext cx="1964706" cy="2216188"/>
          </a:xfrm>
          <a:prstGeom prst="rect">
            <a:avLst/>
          </a:prstGeom>
        </p:spPr>
      </p:pic>
      <p:pic>
        <p:nvPicPr>
          <p:cNvPr id="6"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0935" y="3003798"/>
            <a:ext cx="2456633" cy="1386263"/>
          </a:xfrm>
          <a:prstGeom prst="rect">
            <a:avLst/>
          </a:prstGeom>
          <a:blipFill>
            <a:blip r:embed="rId9"/>
            <a:stretch>
              <a:fillRect/>
            </a:stretch>
          </a:blipFill>
        </p:spPr>
      </p:pic>
    </p:spTree>
    <p:extLst>
      <p:ext uri="{BB962C8B-B14F-4D97-AF65-F5344CB8AC3E}">
        <p14:creationId xmlns:p14="http://schemas.microsoft.com/office/powerpoint/2010/main" val="3208543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57" y="197838"/>
            <a:ext cx="8164400" cy="366837"/>
          </a:xfrm>
        </p:spPr>
        <p:txBody>
          <a:bodyPr/>
          <a:lstStyle/>
          <a:p>
            <a:r>
              <a:rPr lang="de-AT" sz="2400" dirty="0"/>
              <a:t>EU-OSHA COVID-19 Resources</a:t>
            </a:r>
            <a:endParaRPr lang="en-GB" sz="1600" dirty="0"/>
          </a:p>
        </p:txBody>
      </p:sp>
      <p:sp>
        <p:nvSpPr>
          <p:cNvPr id="3" name="Content Placeholder 2"/>
          <p:cNvSpPr>
            <a:spLocks noGrp="1"/>
          </p:cNvSpPr>
          <p:nvPr>
            <p:ph sz="half" idx="1"/>
          </p:nvPr>
        </p:nvSpPr>
        <p:spPr>
          <a:xfrm>
            <a:off x="454079" y="838716"/>
            <a:ext cx="6494185" cy="3747263"/>
          </a:xfrm>
        </p:spPr>
        <p:txBody>
          <a:bodyPr>
            <a:normAutofit/>
          </a:bodyPr>
          <a:lstStyle/>
          <a:p>
            <a:r>
              <a:rPr lang="de-AT" dirty="0"/>
              <a:t>Guidance for the workplace</a:t>
            </a:r>
          </a:p>
          <a:p>
            <a:r>
              <a:rPr lang="de-AT" dirty="0"/>
              <a:t>Napo and COVID-19</a:t>
            </a:r>
          </a:p>
          <a:p>
            <a:r>
              <a:rPr lang="de-AT" dirty="0"/>
              <a:t>Collection of national sectoral resources                                                               </a:t>
            </a:r>
          </a:p>
          <a:p>
            <a:r>
              <a:rPr lang="de-AT" dirty="0"/>
              <a:t>Back to the workplace</a:t>
            </a:r>
          </a:p>
          <a:p>
            <a:r>
              <a:rPr lang="de-AT" dirty="0"/>
              <a:t>OiRA COVID-19</a:t>
            </a:r>
          </a:p>
          <a:p>
            <a:pPr marL="0" indent="0">
              <a:buNone/>
            </a:pPr>
            <a:endParaRPr lang="de-AT" dirty="0"/>
          </a:p>
          <a:p>
            <a:pPr marL="0" indent="0">
              <a:buNone/>
            </a:pPr>
            <a:r>
              <a:rPr lang="de-AT" dirty="0">
                <a:hlinkClick r:id="rId3"/>
              </a:rPr>
              <a:t>https://osha.europa.eu/en/themes/covid-19-resources-workplace#pk_campaign=ban_homecw</a:t>
            </a:r>
            <a:r>
              <a:rPr lang="de-AT" dirty="0"/>
              <a:t> </a:t>
            </a:r>
          </a:p>
          <a:p>
            <a:pPr marL="0" indent="0">
              <a:buNone/>
            </a:pPr>
            <a:endParaRPr lang="de-AT" dirty="0"/>
          </a:p>
          <a:p>
            <a:pPr marL="0" indent="0">
              <a:buNone/>
            </a:pPr>
            <a:r>
              <a:rPr lang="de-AT" dirty="0"/>
              <a:t>Napo: </a:t>
            </a:r>
            <a:r>
              <a:rPr lang="de-AT" dirty="0">
                <a:hlinkClick r:id="rId4"/>
              </a:rPr>
              <a:t>https://youtu.be/TB_d6kfkWgM</a:t>
            </a:r>
            <a:endParaRPr lang="de-AT" dirty="0"/>
          </a:p>
          <a:p>
            <a:pPr marL="0" indent="0">
              <a:buNone/>
            </a:pPr>
            <a:endParaRPr lang="de-AT" dirty="0"/>
          </a:p>
        </p:txBody>
      </p:sp>
      <p:pic>
        <p:nvPicPr>
          <p:cNvPr id="6" name="Picture 5"/>
          <p:cNvPicPr>
            <a:picLocks noChangeAspect="1"/>
          </p:cNvPicPr>
          <p:nvPr/>
        </p:nvPicPr>
        <p:blipFill>
          <a:blip r:embed="rId5"/>
          <a:stretch>
            <a:fillRect/>
          </a:stretch>
        </p:blipFill>
        <p:spPr>
          <a:xfrm>
            <a:off x="5619661" y="1203598"/>
            <a:ext cx="2657205" cy="375445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3583856"/>
            <a:ext cx="2127186" cy="1188158"/>
          </a:xfrm>
          <a:prstGeom prst="rect">
            <a:avLst/>
          </a:prstGeom>
        </p:spPr>
      </p:pic>
    </p:spTree>
    <p:extLst>
      <p:ext uri="{BB962C8B-B14F-4D97-AF65-F5344CB8AC3E}">
        <p14:creationId xmlns:p14="http://schemas.microsoft.com/office/powerpoint/2010/main" val="2621218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z="2400" dirty="0"/>
              <a:t>Covid-19 – Back to the workplace</a:t>
            </a:r>
            <a:endParaRPr lang="en-GB" sz="2400" dirty="0"/>
          </a:p>
        </p:txBody>
      </p:sp>
      <p:sp>
        <p:nvSpPr>
          <p:cNvPr id="3" name="Content Placeholder 2"/>
          <p:cNvSpPr>
            <a:spLocks noGrp="1"/>
          </p:cNvSpPr>
          <p:nvPr>
            <p:ph sz="half" idx="1"/>
          </p:nvPr>
        </p:nvSpPr>
        <p:spPr>
          <a:xfrm>
            <a:off x="426874" y="677680"/>
            <a:ext cx="7606802" cy="3956520"/>
          </a:xfrm>
        </p:spPr>
        <p:txBody>
          <a:bodyPr>
            <a:normAutofit fontScale="92500" lnSpcReduction="10000"/>
          </a:bodyPr>
          <a:lstStyle/>
          <a:p>
            <a:pPr>
              <a:lnSpc>
                <a:spcPct val="110000"/>
              </a:lnSpc>
            </a:pPr>
            <a:r>
              <a:rPr lang="en-US" sz="1498" dirty="0"/>
              <a:t>Applicable legislation: Biological Agents Directive</a:t>
            </a:r>
          </a:p>
          <a:p>
            <a:pPr>
              <a:lnSpc>
                <a:spcPct val="110000"/>
              </a:lnSpc>
            </a:pPr>
            <a:r>
              <a:rPr lang="en-US" sz="1498" dirty="0"/>
              <a:t>Update of risk assessment and taking appropriate measures!</a:t>
            </a:r>
          </a:p>
          <a:p>
            <a:pPr>
              <a:lnSpc>
                <a:spcPct val="110000"/>
              </a:lnSpc>
            </a:pPr>
            <a:r>
              <a:rPr lang="en-US" sz="1498" dirty="0"/>
              <a:t>Hierarchy of control measures</a:t>
            </a:r>
          </a:p>
          <a:p>
            <a:pPr marL="189000" lvl="1" indent="0">
              <a:lnSpc>
                <a:spcPct val="110000"/>
              </a:lnSpc>
              <a:buNone/>
            </a:pPr>
            <a:r>
              <a:rPr lang="en-US" sz="1300" dirty="0">
                <a:solidFill>
                  <a:schemeClr val="tx2"/>
                </a:solidFill>
              </a:rPr>
              <a:t>1. Technical measures</a:t>
            </a:r>
          </a:p>
          <a:p>
            <a:pPr lvl="2">
              <a:lnSpc>
                <a:spcPct val="110000"/>
              </a:lnSpc>
              <a:buFont typeface="Wingdings" panose="05000000000000000000" pitchFamily="2" charset="2"/>
              <a:buChar char="ü"/>
            </a:pPr>
            <a:r>
              <a:rPr lang="de-AT" sz="1125" dirty="0">
                <a:solidFill>
                  <a:schemeClr val="tx2"/>
                </a:solidFill>
              </a:rPr>
              <a:t>Reorganising work processes</a:t>
            </a:r>
            <a:endParaRPr lang="en-GB" sz="1125" dirty="0">
              <a:solidFill>
                <a:schemeClr val="tx2"/>
              </a:solidFill>
            </a:endParaRPr>
          </a:p>
          <a:p>
            <a:pPr lvl="2">
              <a:lnSpc>
                <a:spcPct val="110000"/>
              </a:lnSpc>
              <a:buFont typeface="Wingdings" panose="05000000000000000000" pitchFamily="2" charset="2"/>
              <a:buChar char="ü"/>
            </a:pPr>
            <a:r>
              <a:rPr lang="en-US" sz="1125" dirty="0">
                <a:solidFill>
                  <a:schemeClr val="tx2"/>
                </a:solidFill>
              </a:rPr>
              <a:t>Reducing physical contact between workers</a:t>
            </a:r>
          </a:p>
          <a:p>
            <a:pPr lvl="2">
              <a:lnSpc>
                <a:spcPct val="110000"/>
              </a:lnSpc>
              <a:buFont typeface="Wingdings" panose="05000000000000000000" pitchFamily="2" charset="2"/>
              <a:buChar char="ü"/>
            </a:pPr>
            <a:r>
              <a:rPr lang="en-GB" sz="1125" dirty="0">
                <a:solidFill>
                  <a:schemeClr val="tx2"/>
                </a:solidFill>
              </a:rPr>
              <a:t>Barriers between workers</a:t>
            </a:r>
          </a:p>
          <a:p>
            <a:pPr marL="189000" lvl="1" indent="0">
              <a:lnSpc>
                <a:spcPct val="110000"/>
              </a:lnSpc>
              <a:buNone/>
            </a:pPr>
            <a:r>
              <a:rPr lang="en-US" sz="1300" dirty="0">
                <a:solidFill>
                  <a:schemeClr val="tx2"/>
                </a:solidFill>
              </a:rPr>
              <a:t>2. </a:t>
            </a:r>
            <a:r>
              <a:rPr lang="en-US" sz="1300" dirty="0" err="1">
                <a:solidFill>
                  <a:schemeClr val="tx2"/>
                </a:solidFill>
              </a:rPr>
              <a:t>Organisational</a:t>
            </a:r>
            <a:r>
              <a:rPr lang="en-US" sz="1300" dirty="0">
                <a:solidFill>
                  <a:schemeClr val="tx2"/>
                </a:solidFill>
              </a:rPr>
              <a:t> measures</a:t>
            </a:r>
          </a:p>
          <a:p>
            <a:pPr marL="189000" lvl="1" indent="0">
              <a:lnSpc>
                <a:spcPct val="110000"/>
              </a:lnSpc>
              <a:buNone/>
            </a:pPr>
            <a:r>
              <a:rPr lang="en-US" sz="1300" dirty="0">
                <a:solidFill>
                  <a:schemeClr val="tx2"/>
                </a:solidFill>
              </a:rPr>
              <a:t>3. Hygiene measures</a:t>
            </a:r>
          </a:p>
          <a:p>
            <a:pPr marL="189000" lvl="1" indent="0">
              <a:lnSpc>
                <a:spcPct val="110000"/>
              </a:lnSpc>
              <a:buNone/>
            </a:pPr>
            <a:r>
              <a:rPr lang="en-US" sz="1300" dirty="0">
                <a:solidFill>
                  <a:schemeClr val="tx2"/>
                </a:solidFill>
              </a:rPr>
              <a:t>4. Personal protective measures</a:t>
            </a:r>
          </a:p>
          <a:p>
            <a:r>
              <a:rPr lang="de-AT" sz="1500" dirty="0"/>
              <a:t>Information and consultation of workers</a:t>
            </a:r>
          </a:p>
          <a:p>
            <a:r>
              <a:rPr lang="de-AT" sz="1500" dirty="0"/>
              <a:t>Other topics covered</a:t>
            </a:r>
          </a:p>
          <a:p>
            <a:pPr lvl="1">
              <a:lnSpc>
                <a:spcPct val="110000"/>
              </a:lnSpc>
            </a:pPr>
            <a:r>
              <a:rPr lang="de-AT" sz="1300" dirty="0">
                <a:solidFill>
                  <a:schemeClr val="tx2"/>
                </a:solidFill>
              </a:rPr>
              <a:t>Mental health</a:t>
            </a:r>
          </a:p>
          <a:p>
            <a:pPr lvl="1">
              <a:lnSpc>
                <a:spcPct val="110000"/>
              </a:lnSpc>
            </a:pPr>
            <a:r>
              <a:rPr lang="en-US" sz="1300" dirty="0">
                <a:solidFill>
                  <a:schemeClr val="tx2"/>
                </a:solidFill>
              </a:rPr>
              <a:t>Vulnerable workers to work from home </a:t>
            </a:r>
          </a:p>
          <a:p>
            <a:pPr lvl="1">
              <a:lnSpc>
                <a:spcPct val="110000"/>
              </a:lnSpc>
            </a:pPr>
            <a:r>
              <a:rPr lang="de-AT" sz="1300" dirty="0">
                <a:solidFill>
                  <a:schemeClr val="tx2"/>
                </a:solidFill>
              </a:rPr>
              <a:t>Teleworking</a:t>
            </a:r>
          </a:p>
          <a:p>
            <a:pPr lvl="1">
              <a:lnSpc>
                <a:spcPct val="110000"/>
              </a:lnSpc>
            </a:pPr>
            <a:r>
              <a:rPr lang="de-AT" sz="1300" dirty="0">
                <a:solidFill>
                  <a:schemeClr val="tx2"/>
                </a:solidFill>
              </a:rPr>
              <a:t>Managing workers who work remotely</a:t>
            </a:r>
          </a:p>
          <a:p>
            <a:pPr lvl="1">
              <a:lnSpc>
                <a:spcPct val="110000"/>
              </a:lnSpc>
            </a:pPr>
            <a:r>
              <a:rPr lang="en-US" sz="1300" dirty="0">
                <a:solidFill>
                  <a:schemeClr val="tx2"/>
                </a:solidFill>
              </a:rPr>
              <a:t>Plan and learn for the future</a:t>
            </a:r>
          </a:p>
          <a:p>
            <a:pPr>
              <a:buFont typeface="Wingdings" panose="05000000000000000000" pitchFamily="2" charset="2"/>
              <a:buChar char="Ø"/>
            </a:pPr>
            <a:r>
              <a:rPr lang="en-US" sz="1400" dirty="0"/>
              <a:t>Making use of occupational health service and health and safety advisor</a:t>
            </a:r>
          </a:p>
          <a:p>
            <a:pPr marL="0" indent="0">
              <a:buNone/>
            </a:pPr>
            <a:endParaRPr lang="en-US" dirty="0"/>
          </a:p>
          <a:p>
            <a:pPr lvl="1"/>
            <a:endParaRPr lang="en-US" dirty="0"/>
          </a:p>
          <a:p>
            <a:pPr lvl="1"/>
            <a:endParaRPr lang="en-GB"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64088" y="1635646"/>
            <a:ext cx="2948314" cy="1754948"/>
          </a:xfrm>
          <a:prstGeom prst="rect">
            <a:avLst/>
          </a:prstGeom>
        </p:spPr>
      </p:pic>
    </p:spTree>
    <p:extLst>
      <p:ext uri="{BB962C8B-B14F-4D97-AF65-F5344CB8AC3E}">
        <p14:creationId xmlns:p14="http://schemas.microsoft.com/office/powerpoint/2010/main" val="281063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22757" y="201456"/>
            <a:ext cx="7552391" cy="366837"/>
          </a:xfrm>
        </p:spPr>
        <p:txBody>
          <a:bodyPr/>
          <a:lstStyle/>
          <a:p>
            <a:r>
              <a:rPr lang="de-AT" sz="2400" dirty="0"/>
              <a:t>OiRA COVID-19</a:t>
            </a:r>
            <a:endParaRPr lang="en-GB" sz="2400" dirty="0"/>
          </a:p>
        </p:txBody>
      </p:sp>
      <p:sp>
        <p:nvSpPr>
          <p:cNvPr id="6" name="TextBox 5"/>
          <p:cNvSpPr txBox="1"/>
          <p:nvPr/>
        </p:nvSpPr>
        <p:spPr>
          <a:xfrm>
            <a:off x="522757" y="670826"/>
            <a:ext cx="4405667" cy="3757439"/>
          </a:xfrm>
          <a:prstGeom prst="rect">
            <a:avLst/>
          </a:prstGeom>
          <a:noFill/>
        </p:spPr>
        <p:txBody>
          <a:bodyPr wrap="square" rtlCol="0">
            <a:spAutoFit/>
          </a:bodyPr>
          <a:lstStyle/>
          <a:p>
            <a:pPr defTabSz="342572">
              <a:spcBef>
                <a:spcPts val="450"/>
              </a:spcBef>
              <a:buClr>
                <a:srgbClr val="003399"/>
              </a:buClr>
            </a:pPr>
            <a:r>
              <a:rPr lang="de-AT" sz="1200" b="1" u="sng" dirty="0">
                <a:solidFill>
                  <a:srgbClr val="003399"/>
                </a:solidFill>
                <a:latin typeface="Arial"/>
              </a:rPr>
              <a:t>Covers:</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latin typeface="Arial"/>
              </a:rPr>
              <a:t>General measures</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latin typeface="Arial"/>
              </a:rPr>
              <a:t>Workplace management</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latin typeface="Arial"/>
              </a:rPr>
              <a:t>Ecouraging and enabling hygienic behaviour</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latin typeface="Arial"/>
              </a:rPr>
              <a:t>Commuting to work/travel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latin typeface="Arial"/>
              </a:rPr>
              <a:t>Teleworking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latin typeface="Arial"/>
              </a:rPr>
              <a:t>Externals on site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rPr>
              <a:t>Reopening premises after business closure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rPr>
              <a:t>Meetings or events with externals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rPr>
              <a:t>Business trips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rPr>
              <a:t>Deliveries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rPr>
              <a:t>Working on a clients premises (optional)</a:t>
            </a:r>
          </a:p>
          <a:p>
            <a:pPr marL="285476" indent="-285476" defTabSz="342572">
              <a:spcBef>
                <a:spcPts val="450"/>
              </a:spcBef>
              <a:buClr>
                <a:srgbClr val="003399"/>
              </a:buClr>
              <a:buFont typeface="Arial" panose="020B0604020202020204" pitchFamily="34" charset="0"/>
              <a:buChar char="•"/>
            </a:pPr>
            <a:r>
              <a:rPr lang="de-AT" sz="1200" b="1" dirty="0">
                <a:solidFill>
                  <a:srgbClr val="003399"/>
                </a:solidFill>
              </a:rPr>
              <a:t>Added risks (by user)</a:t>
            </a:r>
          </a:p>
          <a:p>
            <a:pPr defTabSz="342572">
              <a:spcBef>
                <a:spcPts val="450"/>
              </a:spcBef>
              <a:buClr>
                <a:srgbClr val="003399"/>
              </a:buClr>
            </a:pPr>
            <a:endParaRPr lang="de-AT" sz="1200" b="1" dirty="0">
              <a:solidFill>
                <a:srgbClr val="003399"/>
              </a:solidFill>
              <a:latin typeface="Arial"/>
            </a:endParaRPr>
          </a:p>
          <a:p>
            <a:pPr defTabSz="913524"/>
            <a:endParaRPr lang="en-GB" sz="1600" dirty="0">
              <a:latin typeface="Arial"/>
            </a:endParaRPr>
          </a:p>
        </p:txBody>
      </p:sp>
      <p:pic>
        <p:nvPicPr>
          <p:cNvPr id="2050"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511167"/>
            <a:ext cx="1008112" cy="4690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331640" y="3928026"/>
            <a:ext cx="7552517" cy="361127"/>
          </a:xfrm>
        </p:spPr>
        <p:txBody>
          <a:bodyPr>
            <a:noAutofit/>
          </a:bodyPr>
          <a:lstStyle/>
          <a:p>
            <a:pPr marL="0" indent="0">
              <a:buNone/>
            </a:pPr>
            <a:r>
              <a:rPr lang="en-GB" sz="1400" dirty="0">
                <a:hlinkClick r:id="rId4"/>
              </a:rPr>
              <a:t>https://oiraproject.eu/en/oira-tools?text=COVID&amp;op=Search&amp;sort=date</a:t>
            </a:r>
            <a:endParaRPr lang="en-GB" sz="1400" dirty="0"/>
          </a:p>
          <a:p>
            <a:pPr marL="0" indent="0">
              <a:buNone/>
            </a:pPr>
            <a:r>
              <a:rPr lang="es-ES" sz="1649" dirty="0"/>
              <a:t>EU-OSHA </a:t>
            </a:r>
            <a:r>
              <a:rPr lang="es-ES" sz="1649" dirty="0" err="1"/>
              <a:t>tool</a:t>
            </a:r>
            <a:r>
              <a:rPr lang="es-ES" sz="1649" dirty="0"/>
              <a:t> </a:t>
            </a:r>
            <a:r>
              <a:rPr lang="es-ES" sz="1649" dirty="0" err="1"/>
              <a:t>updated</a:t>
            </a:r>
            <a:r>
              <a:rPr lang="es-ES" sz="1649" dirty="0"/>
              <a:t> </a:t>
            </a:r>
            <a:r>
              <a:rPr lang="es-ES" sz="1649" dirty="0" err="1"/>
              <a:t>beginning</a:t>
            </a:r>
            <a:r>
              <a:rPr lang="es-ES" sz="1649" dirty="0"/>
              <a:t> of June</a:t>
            </a:r>
            <a:endParaRPr lang="en-GB" sz="1649" dirty="0"/>
          </a:p>
        </p:txBody>
      </p:sp>
      <p:graphicFrame>
        <p:nvGraphicFramePr>
          <p:cNvPr id="7" name="Table 6"/>
          <p:cNvGraphicFramePr>
            <a:graphicFrameLocks noGrp="1"/>
          </p:cNvGraphicFramePr>
          <p:nvPr/>
        </p:nvGraphicFramePr>
        <p:xfrm>
          <a:off x="6600961" y="201456"/>
          <a:ext cx="1484059" cy="3466166"/>
        </p:xfrm>
        <a:graphic>
          <a:graphicData uri="http://schemas.openxmlformats.org/drawingml/2006/table">
            <a:tbl>
              <a:tblPr firstRow="1" bandRow="1">
                <a:tableStyleId>{5C22544A-7EE6-4342-B048-85BDC9FD1C3A}</a:tableStyleId>
              </a:tblPr>
              <a:tblGrid>
                <a:gridCol w="1484059">
                  <a:extLst>
                    <a:ext uri="{9D8B030D-6E8A-4147-A177-3AD203B41FA5}">
                      <a16:colId xmlns:a16="http://schemas.microsoft.com/office/drawing/2014/main" val="1834393016"/>
                    </a:ext>
                  </a:extLst>
                </a:gridCol>
              </a:tblGrid>
              <a:tr h="270294">
                <a:tc>
                  <a:txBody>
                    <a:bodyPr/>
                    <a:lstStyle/>
                    <a:p>
                      <a:pPr algn="ctr">
                        <a:lnSpc>
                          <a:spcPts val="1200"/>
                        </a:lnSpc>
                        <a:spcBef>
                          <a:spcPts val="600"/>
                        </a:spcBef>
                        <a:spcAft>
                          <a:spcPts val="600"/>
                        </a:spcAft>
                      </a:pPr>
                      <a:r>
                        <a:rPr lang="es-ES" sz="1200" dirty="0" err="1">
                          <a:effectLst/>
                        </a:rPr>
                        <a:t>National</a:t>
                      </a:r>
                      <a:r>
                        <a:rPr lang="es-ES" sz="1200" dirty="0">
                          <a:effectLst/>
                        </a:rPr>
                        <a:t> </a:t>
                      </a:r>
                      <a:r>
                        <a:rPr lang="es-ES" sz="1200" dirty="0" err="1">
                          <a:effectLst/>
                        </a:rPr>
                        <a:t>versions</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3758875587"/>
                  </a:ext>
                </a:extLst>
              </a:tr>
              <a:tr h="244070">
                <a:tc>
                  <a:txBody>
                    <a:bodyPr/>
                    <a:lstStyle/>
                    <a:p>
                      <a:pPr algn="ctr">
                        <a:lnSpc>
                          <a:spcPts val="1200"/>
                        </a:lnSpc>
                        <a:spcBef>
                          <a:spcPts val="600"/>
                        </a:spcBef>
                        <a:spcAft>
                          <a:spcPts val="600"/>
                        </a:spcAft>
                      </a:pPr>
                      <a:r>
                        <a:rPr lang="en-GB" sz="1200" dirty="0">
                          <a:effectLst/>
                        </a:rPr>
                        <a:t>ES (CAT &amp; ES)</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933953161"/>
                  </a:ext>
                </a:extLst>
              </a:tr>
              <a:tr h="270294">
                <a:tc>
                  <a:txBody>
                    <a:bodyPr/>
                    <a:lstStyle/>
                    <a:p>
                      <a:pPr algn="ctr">
                        <a:lnSpc>
                          <a:spcPts val="1200"/>
                        </a:lnSpc>
                        <a:spcBef>
                          <a:spcPts val="600"/>
                        </a:spcBef>
                        <a:spcAft>
                          <a:spcPts val="600"/>
                        </a:spcAft>
                      </a:pPr>
                      <a:r>
                        <a:rPr lang="es-ES" sz="1200" dirty="0">
                          <a:effectLst/>
                        </a:rPr>
                        <a:t>FR</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1685453782"/>
                  </a:ext>
                </a:extLst>
              </a:tr>
              <a:tr h="270294">
                <a:tc>
                  <a:txBody>
                    <a:bodyPr/>
                    <a:lstStyle/>
                    <a:p>
                      <a:pPr algn="ctr">
                        <a:lnSpc>
                          <a:spcPts val="1200"/>
                        </a:lnSpc>
                        <a:spcBef>
                          <a:spcPts val="600"/>
                        </a:spcBef>
                        <a:spcAft>
                          <a:spcPts val="600"/>
                        </a:spcAft>
                      </a:pPr>
                      <a:r>
                        <a:rPr lang="en-GB" sz="1200" dirty="0">
                          <a:effectLst/>
                        </a:rPr>
                        <a:t>PT</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818813684"/>
                  </a:ext>
                </a:extLst>
              </a:tr>
              <a:tr h="270294">
                <a:tc>
                  <a:txBody>
                    <a:bodyPr/>
                    <a:lstStyle/>
                    <a:p>
                      <a:pPr algn="ctr">
                        <a:lnSpc>
                          <a:spcPts val="1200"/>
                        </a:lnSpc>
                        <a:spcBef>
                          <a:spcPts val="600"/>
                        </a:spcBef>
                        <a:spcAft>
                          <a:spcPts val="600"/>
                        </a:spcAft>
                      </a:pPr>
                      <a:r>
                        <a:rPr lang="en-GB" sz="1200" dirty="0">
                          <a:effectLst/>
                        </a:rPr>
                        <a:t>BG</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783632117"/>
                  </a:ext>
                </a:extLst>
              </a:tr>
              <a:tr h="270294">
                <a:tc>
                  <a:txBody>
                    <a:bodyPr/>
                    <a:lstStyle/>
                    <a:p>
                      <a:pPr algn="ctr">
                        <a:lnSpc>
                          <a:spcPts val="1200"/>
                        </a:lnSpc>
                        <a:spcBef>
                          <a:spcPts val="600"/>
                        </a:spcBef>
                        <a:spcAft>
                          <a:spcPts val="600"/>
                        </a:spcAft>
                      </a:pPr>
                      <a:r>
                        <a:rPr lang="en-GB" sz="1200" dirty="0">
                          <a:effectLst/>
                        </a:rPr>
                        <a:t>CY</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2028296082"/>
                  </a:ext>
                </a:extLst>
              </a:tr>
              <a:tr h="270294">
                <a:tc>
                  <a:txBody>
                    <a:bodyPr/>
                    <a:lstStyle/>
                    <a:p>
                      <a:pPr algn="ctr">
                        <a:lnSpc>
                          <a:spcPts val="1200"/>
                        </a:lnSpc>
                        <a:spcBef>
                          <a:spcPts val="600"/>
                        </a:spcBef>
                        <a:spcAft>
                          <a:spcPts val="600"/>
                        </a:spcAft>
                      </a:pPr>
                      <a:r>
                        <a:rPr lang="en-GB" sz="1200" dirty="0">
                          <a:effectLst/>
                        </a:rPr>
                        <a:t>LT</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2341109669"/>
                  </a:ext>
                </a:extLst>
              </a:tr>
              <a:tr h="270294">
                <a:tc>
                  <a:txBody>
                    <a:bodyPr/>
                    <a:lstStyle/>
                    <a:p>
                      <a:pPr algn="ctr">
                        <a:lnSpc>
                          <a:spcPts val="1200"/>
                        </a:lnSpc>
                        <a:spcBef>
                          <a:spcPts val="600"/>
                        </a:spcBef>
                        <a:spcAft>
                          <a:spcPts val="600"/>
                        </a:spcAft>
                      </a:pPr>
                      <a:r>
                        <a:rPr lang="en-GB" sz="1200" dirty="0">
                          <a:effectLst/>
                        </a:rPr>
                        <a:t>LV</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1218130738"/>
                  </a:ext>
                </a:extLst>
              </a:tr>
              <a:tr h="270294">
                <a:tc>
                  <a:txBody>
                    <a:bodyPr/>
                    <a:lstStyle/>
                    <a:p>
                      <a:pPr algn="ctr">
                        <a:lnSpc>
                          <a:spcPts val="1200"/>
                        </a:lnSpc>
                        <a:spcBef>
                          <a:spcPts val="600"/>
                        </a:spcBef>
                        <a:spcAft>
                          <a:spcPts val="600"/>
                        </a:spcAft>
                      </a:pPr>
                      <a:r>
                        <a:rPr lang="en-GB" sz="1200" dirty="0">
                          <a:effectLst/>
                        </a:rPr>
                        <a:t>CZ</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3497893385"/>
                  </a:ext>
                </a:extLst>
              </a:tr>
              <a:tr h="270294">
                <a:tc>
                  <a:txBody>
                    <a:bodyPr/>
                    <a:lstStyle/>
                    <a:p>
                      <a:pPr algn="ctr">
                        <a:lnSpc>
                          <a:spcPts val="1200"/>
                        </a:lnSpc>
                        <a:spcBef>
                          <a:spcPts val="600"/>
                        </a:spcBef>
                        <a:spcAft>
                          <a:spcPts val="600"/>
                        </a:spcAft>
                      </a:pPr>
                      <a:r>
                        <a:rPr lang="es-ES" sz="1200" dirty="0">
                          <a:effectLst/>
                        </a:rPr>
                        <a:t>EL</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2939985742"/>
                  </a:ext>
                </a:extLst>
              </a:tr>
              <a:tr h="267413">
                <a:tc>
                  <a:txBody>
                    <a:bodyPr/>
                    <a:lstStyle/>
                    <a:p>
                      <a:pPr algn="ctr">
                        <a:lnSpc>
                          <a:spcPts val="1200"/>
                        </a:lnSpc>
                        <a:spcBef>
                          <a:spcPts val="600"/>
                        </a:spcBef>
                        <a:spcAft>
                          <a:spcPts val="600"/>
                        </a:spcAft>
                      </a:pPr>
                      <a:r>
                        <a:rPr lang="en-GB" sz="1200" dirty="0">
                          <a:effectLst/>
                        </a:rPr>
                        <a:t>BE (NL &amp; FR)</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3915596404"/>
                  </a:ext>
                </a:extLst>
              </a:tr>
              <a:tr h="252063">
                <a:tc>
                  <a:txBody>
                    <a:bodyPr/>
                    <a:lstStyle/>
                    <a:p>
                      <a:pPr algn="ctr">
                        <a:lnSpc>
                          <a:spcPts val="1200"/>
                        </a:lnSpc>
                        <a:spcBef>
                          <a:spcPts val="600"/>
                        </a:spcBef>
                        <a:spcAft>
                          <a:spcPts val="600"/>
                        </a:spcAft>
                      </a:pPr>
                      <a:r>
                        <a:rPr lang="es-ES" sz="1200" dirty="0">
                          <a:effectLst/>
                        </a:rPr>
                        <a:t>HR</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1942204953"/>
                  </a:ext>
                </a:extLst>
              </a:tr>
              <a:tr h="269974">
                <a:tc>
                  <a:txBody>
                    <a:bodyPr/>
                    <a:lstStyle/>
                    <a:p>
                      <a:pPr algn="ctr">
                        <a:lnSpc>
                          <a:spcPts val="1200"/>
                        </a:lnSpc>
                        <a:spcBef>
                          <a:spcPts val="600"/>
                        </a:spcBef>
                        <a:spcAft>
                          <a:spcPts val="600"/>
                        </a:spcAft>
                      </a:pPr>
                      <a:r>
                        <a:rPr lang="es-ES" sz="1200" dirty="0">
                          <a:effectLst/>
                          <a:latin typeface="Arial" panose="020B0604020202020204" pitchFamily="34" charset="0"/>
                          <a:ea typeface="MS Gothic" panose="020B0609070205080204" pitchFamily="49" charset="-128"/>
                          <a:cs typeface="Times New Roman" panose="02020603050405020304" pitchFamily="18" charset="0"/>
                        </a:rPr>
                        <a:t>SL</a:t>
                      </a:r>
                      <a:endParaRPr lang="en-GB" sz="1200" dirty="0">
                        <a:effectLst/>
                        <a:latin typeface="Arial" panose="020B0604020202020204" pitchFamily="34" charset="0"/>
                        <a:ea typeface="MS Gothic" panose="020B0609070205080204" pitchFamily="49" charset="-128"/>
                        <a:cs typeface="Times New Roman" panose="02020603050405020304" pitchFamily="18" charset="0"/>
                      </a:endParaRPr>
                    </a:p>
                  </a:txBody>
                  <a:tcPr marL="68587" marR="68587" marT="34283" marB="34283" anchor="b"/>
                </a:tc>
                <a:extLst>
                  <a:ext uri="{0D108BD9-81ED-4DB2-BD59-A6C34878D82A}">
                    <a16:rowId xmlns:a16="http://schemas.microsoft.com/office/drawing/2014/main" val="3251721880"/>
                  </a:ext>
                </a:extLst>
              </a:tr>
            </a:tbl>
          </a:graphicData>
        </a:graphic>
      </p:graphicFrame>
      <p:sp>
        <p:nvSpPr>
          <p:cNvPr id="4" name="Rectangle 3"/>
          <p:cNvSpPr/>
          <p:nvPr/>
        </p:nvSpPr>
        <p:spPr>
          <a:xfrm>
            <a:off x="3491880" y="4519876"/>
            <a:ext cx="1436544" cy="469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13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1" y="646691"/>
            <a:ext cx="4392489" cy="2780529"/>
          </a:xfrm>
          <a:prstGeom prst="rect">
            <a:avLst/>
          </a:prstGeom>
        </p:spPr>
      </p:pic>
      <p:sp>
        <p:nvSpPr>
          <p:cNvPr id="3" name="TextBox 2"/>
          <p:cNvSpPr txBox="1"/>
          <p:nvPr/>
        </p:nvSpPr>
        <p:spPr>
          <a:xfrm>
            <a:off x="362238" y="3363839"/>
            <a:ext cx="7306105" cy="1779662"/>
          </a:xfrm>
          <a:prstGeom prst="rect">
            <a:avLst/>
          </a:prstGeom>
          <a:noFill/>
        </p:spPr>
        <p:txBody>
          <a:bodyPr wrap="square" rtlCol="0">
            <a:spAutoFit/>
          </a:bodyPr>
          <a:lstStyle/>
          <a:p>
            <a:pPr algn="ctr"/>
            <a:r>
              <a:rPr lang="en-GB" sz="2000" b="1" dirty="0">
                <a:solidFill>
                  <a:schemeClr val="accent1"/>
                </a:solidFill>
              </a:rPr>
              <a:t>Thank you for your attention!</a:t>
            </a:r>
          </a:p>
          <a:p>
            <a:endParaRPr lang="en-GB" b="1" dirty="0">
              <a:solidFill>
                <a:schemeClr val="accent1"/>
              </a:solidFill>
            </a:endParaRPr>
          </a:p>
          <a:p>
            <a:pPr algn="ctr"/>
            <a:r>
              <a:rPr lang="de-AT" sz="1600" b="1" dirty="0">
                <a:solidFill>
                  <a:schemeClr val="accent4">
                    <a:lumMod val="75000"/>
                  </a:schemeClr>
                </a:solidFill>
              </a:rPr>
              <a:t>https://osha.europa.eu</a:t>
            </a:r>
            <a:r>
              <a:rPr lang="de-AT" sz="1600" dirty="0">
                <a:solidFill>
                  <a:schemeClr val="accent4">
                    <a:lumMod val="75000"/>
                  </a:schemeClr>
                </a:solidFill>
              </a:rPr>
              <a:t>/</a:t>
            </a:r>
          </a:p>
          <a:p>
            <a:pPr algn="ctr"/>
            <a:r>
              <a:rPr lang="en-GB" sz="1600" b="1" dirty="0">
                <a:solidFill>
                  <a:schemeClr val="accent1"/>
                </a:solidFill>
                <a:hlinkClick r:id="rId4"/>
              </a:rPr>
              <a:t>Email: starren@osha.europa.eu</a:t>
            </a:r>
            <a:r>
              <a:rPr lang="en-GB" sz="1600" b="1" dirty="0">
                <a:solidFill>
                  <a:schemeClr val="accent1"/>
                </a:solidFill>
              </a:rPr>
              <a:t> </a:t>
            </a:r>
          </a:p>
          <a:p>
            <a:br>
              <a:rPr lang="en-GB" b="1" dirty="0">
                <a:solidFill>
                  <a:schemeClr val="accent1"/>
                </a:solidFill>
              </a:rPr>
            </a:br>
            <a:endParaRPr lang="en-GB" b="1" dirty="0">
              <a:solidFill>
                <a:schemeClr val="accent1"/>
              </a:solidFill>
            </a:endParaRPr>
          </a:p>
        </p:txBody>
      </p:sp>
    </p:spTree>
    <p:extLst>
      <p:ext uri="{BB962C8B-B14F-4D97-AF65-F5344CB8AC3E}">
        <p14:creationId xmlns:p14="http://schemas.microsoft.com/office/powerpoint/2010/main" val="186414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tLang="en-US">
                <a:ea typeface="Trebuchet MS" panose="020B0603020202020204" pitchFamily="34" charset="0"/>
                <a:cs typeface="Trebuchet MS" panose="020B0603020202020204" pitchFamily="34" charset="0"/>
              </a:rPr>
              <a:t>EU agencies</a:t>
            </a:r>
          </a:p>
        </p:txBody>
      </p:sp>
      <p:sp>
        <p:nvSpPr>
          <p:cNvPr id="3" name="Content Placeholder 2"/>
          <p:cNvSpPr>
            <a:spLocks noGrp="1"/>
          </p:cNvSpPr>
          <p:nvPr>
            <p:ph sz="half" idx="1"/>
          </p:nvPr>
        </p:nvSpPr>
        <p:spPr>
          <a:xfrm>
            <a:off x="1479947" y="4030266"/>
            <a:ext cx="5670947" cy="451247"/>
          </a:xfrm>
        </p:spPr>
        <p:txBody>
          <a:bodyPr rtlCol="0">
            <a:normAutofit fontScale="62500" lnSpcReduction="20000"/>
          </a:bodyPr>
          <a:lstStyle/>
          <a:p>
            <a:pPr marL="0" indent="0">
              <a:buNone/>
              <a:defRPr/>
            </a:pPr>
            <a:endParaRPr lang="en-US" dirty="0">
              <a:hlinkClick r:id="" action="ppaction://noaction"/>
            </a:endParaRPr>
          </a:p>
          <a:p>
            <a:pPr marL="0" indent="0">
              <a:buNone/>
              <a:defRPr/>
            </a:pPr>
            <a:r>
              <a:rPr lang="en-US" dirty="0">
                <a:hlinkClick r:id="" action="ppaction://noaction"/>
              </a:rPr>
              <a:t>(https://youtu.be/r5uTJZ6JVoY</a:t>
            </a:r>
            <a:r>
              <a:rPr lang="en-US" dirty="0"/>
              <a:t>)</a:t>
            </a:r>
            <a:br>
              <a:rPr lang="en-US" dirty="0"/>
            </a:br>
            <a:endParaRPr lang="en-US" dirty="0"/>
          </a:p>
          <a:p>
            <a:pPr>
              <a:defRPr/>
            </a:pPr>
            <a:endParaRPr lang="en-US" dirty="0"/>
          </a:p>
        </p:txBody>
      </p:sp>
      <p:pic>
        <p:nvPicPr>
          <p:cNvPr id="14339" name="Picture 2" descr="MG_06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260" y="837011"/>
            <a:ext cx="5676900" cy="319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4301728" y="1491855"/>
            <a:ext cx="280988" cy="215503"/>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a:ln w="22225">
                <a:solidFill>
                  <a:schemeClr val="accent2">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31185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3"/>
          <p:cNvSpPr>
            <a:spLocks noGrp="1"/>
          </p:cNvSpPr>
          <p:nvPr>
            <p:ph type="title"/>
          </p:nvPr>
        </p:nvSpPr>
        <p:spPr>
          <a:xfrm>
            <a:off x="1479947" y="134542"/>
            <a:ext cx="5670947" cy="367903"/>
          </a:xfrm>
        </p:spPr>
        <p:txBody>
          <a:bodyPr/>
          <a:lstStyle/>
          <a:p>
            <a:pPr eaLnBrk="1" hangingPunct="1"/>
            <a:r>
              <a:rPr lang="es-ES" altLang="en-US" sz="2400">
                <a:ea typeface="Trebuchet MS" panose="020B0603020202020204" pitchFamily="34" charset="0"/>
                <a:cs typeface="Trebuchet MS" panose="020B0603020202020204" pitchFamily="34" charset="0"/>
              </a:rPr>
              <a:t>What we do and do not do</a:t>
            </a:r>
            <a:endParaRPr lang="en-GB" altLang="en-US" sz="2400">
              <a:ea typeface="Trebuchet MS" panose="020B0603020202020204" pitchFamily="34" charset="0"/>
              <a:cs typeface="Trebuchet MS" panose="020B0603020202020204" pitchFamily="34" charset="0"/>
            </a:endParaRPr>
          </a:p>
        </p:txBody>
      </p:sp>
      <p:sp>
        <p:nvSpPr>
          <p:cNvPr id="15362" name="Content Placeholder 4"/>
          <p:cNvSpPr>
            <a:spLocks noGrp="1"/>
          </p:cNvSpPr>
          <p:nvPr>
            <p:ph sz="half" idx="1"/>
          </p:nvPr>
        </p:nvSpPr>
        <p:spPr>
          <a:xfrm>
            <a:off x="1385889" y="837011"/>
            <a:ext cx="3132535" cy="1302544"/>
          </a:xfrm>
        </p:spPr>
        <p:txBody>
          <a:bodyPr/>
          <a:lstStyle/>
          <a:p>
            <a:pPr eaLnBrk="1" hangingPunct="1">
              <a:buFont typeface="Wingdings" panose="05000000000000000000" pitchFamily="2" charset="2"/>
              <a:buChar char="ü"/>
            </a:pPr>
            <a:r>
              <a:rPr lang="en-GB" altLang="en-US" sz="2400"/>
              <a:t>Collect</a:t>
            </a:r>
            <a:r>
              <a:rPr lang="es-ES" altLang="en-US" sz="2400"/>
              <a:t>, analyse and disseminate information</a:t>
            </a:r>
          </a:p>
        </p:txBody>
      </p:sp>
      <p:sp>
        <p:nvSpPr>
          <p:cNvPr id="6" name="Content Placeholder 5"/>
          <p:cNvSpPr>
            <a:spLocks noGrp="1"/>
          </p:cNvSpPr>
          <p:nvPr>
            <p:ph sz="half" idx="2"/>
          </p:nvPr>
        </p:nvSpPr>
        <p:spPr>
          <a:xfrm>
            <a:off x="4734018" y="843558"/>
            <a:ext cx="3203582" cy="2490834"/>
          </a:xfrm>
          <a:extLst>
            <a:ext uri="{FAA26D3D-D897-4be2-8F04-BA451C77F1D7}">
              <ma14:placeholderFlag xmlns:ma14="http://schemas.microsoft.com/office/mac/drawingml/2011/main" xmlns="" val="1"/>
            </a:ext>
          </a:extLst>
        </p:spPr>
        <p:txBody>
          <a:bodyPr rtlCol="0"/>
          <a:lstStyle/>
          <a:p>
            <a:pPr>
              <a:defRPr/>
            </a:pPr>
            <a:r>
              <a:rPr lang="es-ES" sz="2400" strike="sngStrike" dirty="0" err="1"/>
              <a:t>Make</a:t>
            </a:r>
            <a:r>
              <a:rPr lang="es-ES" sz="2400" strike="sngStrike" dirty="0"/>
              <a:t> </a:t>
            </a:r>
            <a:r>
              <a:rPr lang="es-ES" sz="2400" strike="sngStrike" dirty="0" err="1"/>
              <a:t>legislation</a:t>
            </a:r>
            <a:endParaRPr lang="es-ES" sz="2400" strike="sngStrike" dirty="0"/>
          </a:p>
          <a:p>
            <a:pPr>
              <a:defRPr/>
            </a:pPr>
            <a:r>
              <a:rPr lang="es-ES" sz="2400" strike="sngStrike" dirty="0" err="1"/>
              <a:t>Inspect</a:t>
            </a:r>
            <a:r>
              <a:rPr lang="es-ES" sz="2400" strike="sngStrike" dirty="0"/>
              <a:t> workplaces</a:t>
            </a:r>
          </a:p>
          <a:p>
            <a:pPr>
              <a:defRPr/>
            </a:pPr>
            <a:r>
              <a:rPr lang="es-ES" sz="2400" strike="sngStrike" dirty="0" err="1"/>
              <a:t>Enforce</a:t>
            </a:r>
            <a:r>
              <a:rPr lang="es-ES" sz="2400" strike="sngStrike" dirty="0"/>
              <a:t> the </a:t>
            </a:r>
            <a:r>
              <a:rPr lang="es-ES" sz="2400" strike="sngStrike" dirty="0" err="1"/>
              <a:t>law</a:t>
            </a:r>
            <a:endParaRPr lang="en-GB" sz="2400" strike="sngStrike" dirty="0"/>
          </a:p>
        </p:txBody>
      </p:sp>
      <p:pic>
        <p:nvPicPr>
          <p:cNvPr id="1536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2278" y="2225280"/>
            <a:ext cx="1785938" cy="23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889" y="2031206"/>
            <a:ext cx="2593181" cy="258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05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4283968" y="570725"/>
            <a:ext cx="4680520" cy="4572775"/>
          </a:xfrm>
        </p:spPr>
      </p:pic>
      <p:sp>
        <p:nvSpPr>
          <p:cNvPr id="7" name="Rectangle 2"/>
          <p:cNvSpPr txBox="1">
            <a:spLocks noGrp="1" noChangeArrowheads="1"/>
          </p:cNvSpPr>
          <p:nvPr>
            <p:ph type="title"/>
          </p:nvPr>
        </p:nvSpPr>
        <p:spPr>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rgbClr val="003399"/>
                </a:solidFill>
                <a:effectLst/>
                <a:uLnTx/>
                <a:uFillTx/>
                <a:latin typeface="Arial" pitchFamily="34" charset="0"/>
                <a:ea typeface="ＭＳ Ｐゴシック"/>
                <a:cs typeface="Arial" pitchFamily="34" charset="0"/>
              </a:rPr>
              <a:t>European Agency for Safety and Health at Work (EU-OSHA)</a:t>
            </a:r>
            <a:endParaRPr kumimoji="0" lang="en-GB" sz="2000" b="1" i="0" u="none" strike="noStrike" kern="1200" cap="none" spc="0" normalizeH="0" baseline="0" noProof="0" dirty="0">
              <a:ln>
                <a:noFill/>
              </a:ln>
              <a:solidFill>
                <a:srgbClr val="003399"/>
              </a:solidFill>
              <a:effectLst/>
              <a:uLnTx/>
              <a:uFillTx/>
              <a:latin typeface="Arial"/>
            </a:endParaRPr>
          </a:p>
        </p:txBody>
      </p:sp>
      <p:sp>
        <p:nvSpPr>
          <p:cNvPr id="8" name="Content Placeholder 2"/>
          <p:cNvSpPr txBox="1">
            <a:spLocks/>
          </p:cNvSpPr>
          <p:nvPr/>
        </p:nvSpPr>
        <p:spPr>
          <a:xfrm>
            <a:off x="251520" y="987574"/>
            <a:ext cx="4410033" cy="4860000"/>
          </a:xfrm>
          <a:prstGeom prst="rect">
            <a:avLst/>
          </a:prstGeom>
        </p:spPr>
        <p:txBody>
          <a:bodyPr vert="horz" lIns="91440" tIns="45720" rIns="91440" bIns="45720" rtlCol="0" anchor="t" anchorCtr="0">
            <a:normAutofit/>
          </a:bodyPr>
          <a:lstStyle>
            <a:lvl1pPr marL="189000" indent="-189000" algn="l" defTabSz="342900" rtl="0" eaLnBrk="1" latinLnBrk="0" hangingPunct="1">
              <a:spcBef>
                <a:spcPts val="450"/>
              </a:spcBef>
              <a:spcAft>
                <a:spcPts val="0"/>
              </a:spcAft>
              <a:buClr>
                <a:schemeClr val="tx2"/>
              </a:buClr>
              <a:buFont typeface="Wingdings" pitchFamily="2" charset="2"/>
              <a:buChar char="§"/>
              <a:defRPr sz="1350" b="1" i="0" kern="1200" baseline="0">
                <a:solidFill>
                  <a:schemeClr val="tx2"/>
                </a:solidFill>
                <a:latin typeface="+mn-lt"/>
                <a:ea typeface="+mn-ea"/>
                <a:cs typeface="+mn-cs"/>
              </a:defRPr>
            </a:lvl1pPr>
            <a:lvl2pPr marL="324000" indent="-135000" algn="l" defTabSz="342900" rtl="0" eaLnBrk="1" latinLnBrk="0" hangingPunct="1">
              <a:spcBef>
                <a:spcPts val="0"/>
              </a:spcBef>
              <a:spcAft>
                <a:spcPts val="0"/>
              </a:spcAft>
              <a:buClrTx/>
              <a:buFont typeface="Arial" pitchFamily="34" charset="0"/>
              <a:buChar char="•"/>
              <a:defRPr sz="1350" kern="1200" baseline="0">
                <a:solidFill>
                  <a:schemeClr val="tx1"/>
                </a:solidFill>
                <a:latin typeface="+mn-lt"/>
                <a:ea typeface="+mn-ea"/>
                <a:cs typeface="+mn-cs"/>
              </a:defRPr>
            </a:lvl2pPr>
            <a:lvl3pPr marL="459000" indent="-135000" algn="l" defTabSz="342900" rtl="0" eaLnBrk="1" latinLnBrk="0" hangingPunct="1">
              <a:spcBef>
                <a:spcPts val="0"/>
              </a:spcBef>
              <a:spcAft>
                <a:spcPts val="0"/>
              </a:spcAft>
              <a:buClrTx/>
              <a:buFont typeface="Arial" pitchFamily="34" charset="0"/>
              <a:buChar char="−"/>
              <a:defRPr sz="1275" kern="1200" baseline="0">
                <a:solidFill>
                  <a:schemeClr val="tx1"/>
                </a:solidFill>
                <a:latin typeface="+mn-lt"/>
                <a:ea typeface="+mn-ea"/>
                <a:cs typeface="+mn-cs"/>
              </a:defRPr>
            </a:lvl3pPr>
            <a:lvl4pPr marL="594000" indent="-135000" algn="l" defTabSz="342900" rtl="0" eaLnBrk="1" latinLnBrk="0" hangingPunct="1">
              <a:spcBef>
                <a:spcPts val="0"/>
              </a:spcBef>
              <a:spcAft>
                <a:spcPts val="0"/>
              </a:spcAft>
              <a:buClrTx/>
              <a:buFont typeface="Arial" pitchFamily="34" charset="0"/>
              <a:buChar char="•"/>
              <a:defRPr sz="1200" kern="1200" baseline="0">
                <a:solidFill>
                  <a:schemeClr val="tx1"/>
                </a:solidFill>
                <a:latin typeface="+mn-lt"/>
                <a:ea typeface="+mn-ea"/>
                <a:cs typeface="+mn-cs"/>
              </a:defRPr>
            </a:lvl4pPr>
            <a:lvl5pPr marL="729000" indent="-135000" algn="l" defTabSz="342900" rtl="0" eaLnBrk="1" latinLnBrk="0" hangingPunct="1">
              <a:spcBef>
                <a:spcPts val="0"/>
              </a:spcBef>
              <a:spcAft>
                <a:spcPts val="0"/>
              </a:spcAft>
              <a:buClrTx/>
              <a:buFont typeface="Arial" pitchFamily="34" charset="0"/>
              <a:buChar char="−"/>
              <a:defRPr sz="1125" kern="1200" baseline="0">
                <a:solidFill>
                  <a:schemeClr val="tx1"/>
                </a:solidFill>
                <a:latin typeface="+mn-lt"/>
                <a:ea typeface="+mn-ea"/>
                <a:cs typeface="+mn-cs"/>
              </a:defRPr>
            </a:lvl5pPr>
            <a:lvl6pPr marL="1885950" indent="-171450" algn="l" defTabSz="342900" rtl="0" eaLnBrk="1" latinLnBrk="0" hangingPunct="1">
              <a:spcBef>
                <a:spcPts val="0"/>
              </a:spcBef>
              <a:buClr>
                <a:schemeClr val="tx2"/>
              </a:buClr>
              <a:buSzPct val="101000"/>
              <a:buFont typeface="Courier New" pitchFamily="49" charset="0"/>
              <a:buChar char="o"/>
              <a:defRPr sz="900" kern="1200" baseline="0">
                <a:solidFill>
                  <a:schemeClr val="tx1"/>
                </a:solidFill>
                <a:latin typeface="+mn-lt"/>
                <a:ea typeface="+mn-ea"/>
                <a:cs typeface="+mn-cs"/>
              </a:defRPr>
            </a:lvl6pPr>
            <a:lvl7pPr marL="2228850" indent="-171450" algn="l" defTabSz="342900" rtl="0" eaLnBrk="1" latinLnBrk="0" hangingPunct="1">
              <a:spcBef>
                <a:spcPts val="0"/>
              </a:spcBef>
              <a:buClr>
                <a:schemeClr val="tx2"/>
              </a:buClr>
              <a:buFont typeface="Courier New" pitchFamily="49" charset="0"/>
              <a:buChar char="o"/>
              <a:defRPr sz="900" kern="1200" baseline="0">
                <a:solidFill>
                  <a:schemeClr val="tx1"/>
                </a:solidFill>
                <a:latin typeface="+mn-lt"/>
                <a:ea typeface="+mn-ea"/>
                <a:cs typeface="+mn-cs"/>
              </a:defRPr>
            </a:lvl7pPr>
            <a:lvl8pPr marL="2571750" indent="-171450" algn="l" defTabSz="342900" rtl="0" eaLnBrk="1" latinLnBrk="0" hangingPunct="1">
              <a:spcBef>
                <a:spcPct val="20000"/>
              </a:spcBef>
              <a:buClr>
                <a:schemeClr val="tx2"/>
              </a:buClr>
              <a:buFont typeface="Courier New" pitchFamily="49" charset="0"/>
              <a:buChar char="o"/>
              <a:defRPr sz="900" kern="1200" baseline="0">
                <a:solidFill>
                  <a:schemeClr val="tx1"/>
                </a:solidFill>
                <a:latin typeface="+mn-lt"/>
                <a:ea typeface="+mn-ea"/>
                <a:cs typeface="+mn-cs"/>
              </a:defRPr>
            </a:lvl8pPr>
            <a:lvl9pPr marL="2914650" indent="-171450" algn="l" defTabSz="342900" rtl="0" eaLnBrk="1" latinLnBrk="0" hangingPunct="1">
              <a:spcBef>
                <a:spcPct val="20000"/>
              </a:spcBef>
              <a:buClr>
                <a:schemeClr val="tx2"/>
              </a:buClr>
              <a:buFont typeface="Courier New" pitchFamily="49" charset="0"/>
              <a:buChar char="o"/>
              <a:defRPr sz="900" kern="1200" baseline="0">
                <a:solidFill>
                  <a:schemeClr val="tx1"/>
                </a:solidFill>
                <a:latin typeface="+mn-lt"/>
                <a:ea typeface="+mn-ea"/>
                <a:cs typeface="+mn-cs"/>
              </a:defRPr>
            </a:lvl9pPr>
          </a:lstStyle>
          <a:p>
            <a:r>
              <a:rPr lang="en-GB" dirty="0"/>
              <a:t>Who we are </a:t>
            </a:r>
          </a:p>
          <a:p>
            <a:pPr marL="0" indent="0">
              <a:buNone/>
            </a:pPr>
            <a:endParaRPr lang="en-GB" dirty="0"/>
          </a:p>
          <a:p>
            <a:r>
              <a:rPr lang="en-GB" dirty="0"/>
              <a:t>What we do/ don’t do</a:t>
            </a:r>
          </a:p>
          <a:p>
            <a:pPr marL="0" indent="0">
              <a:buNone/>
            </a:pPr>
            <a:endParaRPr lang="en-GB" dirty="0"/>
          </a:p>
          <a:p>
            <a:r>
              <a:rPr lang="en-GB" dirty="0"/>
              <a:t>How we do it</a:t>
            </a:r>
          </a:p>
          <a:p>
            <a:endParaRPr lang="en-GB" dirty="0"/>
          </a:p>
        </p:txBody>
      </p:sp>
    </p:spTree>
    <p:extLst>
      <p:ext uri="{BB962C8B-B14F-4D97-AF65-F5344CB8AC3E}">
        <p14:creationId xmlns:p14="http://schemas.microsoft.com/office/powerpoint/2010/main" val="388568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4283968" y="570725"/>
            <a:ext cx="4680520" cy="4572775"/>
          </a:xfrm>
        </p:spPr>
      </p:pic>
      <p:sp>
        <p:nvSpPr>
          <p:cNvPr id="7" name="Rectangle 2"/>
          <p:cNvSpPr txBox="1">
            <a:spLocks noGrp="1" noChangeArrowheads="1"/>
          </p:cNvSpPr>
          <p:nvPr>
            <p:ph type="title"/>
          </p:nvPr>
        </p:nvSpPr>
        <p:spPr>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rgbClr val="003399"/>
                </a:solidFill>
                <a:effectLst/>
                <a:uLnTx/>
                <a:uFillTx/>
                <a:latin typeface="Arial" pitchFamily="34" charset="0"/>
                <a:ea typeface="ＭＳ Ｐゴシック"/>
                <a:cs typeface="Arial" pitchFamily="34" charset="0"/>
              </a:rPr>
              <a:t>European Agency for Safety and Health at Work (EU-OSHA)</a:t>
            </a:r>
            <a:endParaRPr kumimoji="0" lang="en-GB" sz="2000" b="1" i="0" u="none" strike="noStrike" kern="1200" cap="none" spc="0" normalizeH="0" baseline="0" noProof="0" dirty="0">
              <a:ln>
                <a:noFill/>
              </a:ln>
              <a:solidFill>
                <a:srgbClr val="003399"/>
              </a:solidFill>
              <a:effectLst/>
              <a:uLnTx/>
              <a:uFillTx/>
              <a:latin typeface="Arial"/>
            </a:endParaRPr>
          </a:p>
        </p:txBody>
      </p:sp>
      <p:sp>
        <p:nvSpPr>
          <p:cNvPr id="8" name="Content Placeholder 2"/>
          <p:cNvSpPr txBox="1">
            <a:spLocks/>
          </p:cNvSpPr>
          <p:nvPr/>
        </p:nvSpPr>
        <p:spPr>
          <a:xfrm>
            <a:off x="251520" y="987574"/>
            <a:ext cx="4410033" cy="4860000"/>
          </a:xfrm>
          <a:prstGeom prst="rect">
            <a:avLst/>
          </a:prstGeom>
        </p:spPr>
        <p:txBody>
          <a:bodyPr vert="horz" lIns="91440" tIns="45720" rIns="91440" bIns="45720" rtlCol="0" anchor="t" anchorCtr="0">
            <a:normAutofit/>
          </a:bodyPr>
          <a:lstStyle>
            <a:lvl1pPr marL="189000" indent="-189000" algn="l" defTabSz="342900" rtl="0" eaLnBrk="1" latinLnBrk="0" hangingPunct="1">
              <a:spcBef>
                <a:spcPts val="450"/>
              </a:spcBef>
              <a:spcAft>
                <a:spcPts val="0"/>
              </a:spcAft>
              <a:buClr>
                <a:schemeClr val="tx2"/>
              </a:buClr>
              <a:buFont typeface="Wingdings" pitchFamily="2" charset="2"/>
              <a:buChar char="§"/>
              <a:defRPr sz="1350" b="1" i="0" kern="1200" baseline="0">
                <a:solidFill>
                  <a:schemeClr val="tx2"/>
                </a:solidFill>
                <a:latin typeface="+mn-lt"/>
                <a:ea typeface="+mn-ea"/>
                <a:cs typeface="+mn-cs"/>
              </a:defRPr>
            </a:lvl1pPr>
            <a:lvl2pPr marL="324000" indent="-135000" algn="l" defTabSz="342900" rtl="0" eaLnBrk="1" latinLnBrk="0" hangingPunct="1">
              <a:spcBef>
                <a:spcPts val="0"/>
              </a:spcBef>
              <a:spcAft>
                <a:spcPts val="0"/>
              </a:spcAft>
              <a:buClrTx/>
              <a:buFont typeface="Arial" pitchFamily="34" charset="0"/>
              <a:buChar char="•"/>
              <a:defRPr sz="1350" kern="1200" baseline="0">
                <a:solidFill>
                  <a:schemeClr val="tx1"/>
                </a:solidFill>
                <a:latin typeface="+mn-lt"/>
                <a:ea typeface="+mn-ea"/>
                <a:cs typeface="+mn-cs"/>
              </a:defRPr>
            </a:lvl2pPr>
            <a:lvl3pPr marL="459000" indent="-135000" algn="l" defTabSz="342900" rtl="0" eaLnBrk="1" latinLnBrk="0" hangingPunct="1">
              <a:spcBef>
                <a:spcPts val="0"/>
              </a:spcBef>
              <a:spcAft>
                <a:spcPts val="0"/>
              </a:spcAft>
              <a:buClrTx/>
              <a:buFont typeface="Arial" pitchFamily="34" charset="0"/>
              <a:buChar char="−"/>
              <a:defRPr sz="1275" kern="1200" baseline="0">
                <a:solidFill>
                  <a:schemeClr val="tx1"/>
                </a:solidFill>
                <a:latin typeface="+mn-lt"/>
                <a:ea typeface="+mn-ea"/>
                <a:cs typeface="+mn-cs"/>
              </a:defRPr>
            </a:lvl3pPr>
            <a:lvl4pPr marL="594000" indent="-135000" algn="l" defTabSz="342900" rtl="0" eaLnBrk="1" latinLnBrk="0" hangingPunct="1">
              <a:spcBef>
                <a:spcPts val="0"/>
              </a:spcBef>
              <a:spcAft>
                <a:spcPts val="0"/>
              </a:spcAft>
              <a:buClrTx/>
              <a:buFont typeface="Arial" pitchFamily="34" charset="0"/>
              <a:buChar char="•"/>
              <a:defRPr sz="1200" kern="1200" baseline="0">
                <a:solidFill>
                  <a:schemeClr val="tx1"/>
                </a:solidFill>
                <a:latin typeface="+mn-lt"/>
                <a:ea typeface="+mn-ea"/>
                <a:cs typeface="+mn-cs"/>
              </a:defRPr>
            </a:lvl4pPr>
            <a:lvl5pPr marL="729000" indent="-135000" algn="l" defTabSz="342900" rtl="0" eaLnBrk="1" latinLnBrk="0" hangingPunct="1">
              <a:spcBef>
                <a:spcPts val="0"/>
              </a:spcBef>
              <a:spcAft>
                <a:spcPts val="0"/>
              </a:spcAft>
              <a:buClrTx/>
              <a:buFont typeface="Arial" pitchFamily="34" charset="0"/>
              <a:buChar char="−"/>
              <a:defRPr sz="1125" kern="1200" baseline="0">
                <a:solidFill>
                  <a:schemeClr val="tx1"/>
                </a:solidFill>
                <a:latin typeface="+mn-lt"/>
                <a:ea typeface="+mn-ea"/>
                <a:cs typeface="+mn-cs"/>
              </a:defRPr>
            </a:lvl5pPr>
            <a:lvl6pPr marL="1885950" indent="-171450" algn="l" defTabSz="342900" rtl="0" eaLnBrk="1" latinLnBrk="0" hangingPunct="1">
              <a:spcBef>
                <a:spcPts val="0"/>
              </a:spcBef>
              <a:buClr>
                <a:schemeClr val="tx2"/>
              </a:buClr>
              <a:buSzPct val="101000"/>
              <a:buFont typeface="Courier New" pitchFamily="49" charset="0"/>
              <a:buChar char="o"/>
              <a:defRPr sz="900" kern="1200" baseline="0">
                <a:solidFill>
                  <a:schemeClr val="tx1"/>
                </a:solidFill>
                <a:latin typeface="+mn-lt"/>
                <a:ea typeface="+mn-ea"/>
                <a:cs typeface="+mn-cs"/>
              </a:defRPr>
            </a:lvl6pPr>
            <a:lvl7pPr marL="2228850" indent="-171450" algn="l" defTabSz="342900" rtl="0" eaLnBrk="1" latinLnBrk="0" hangingPunct="1">
              <a:spcBef>
                <a:spcPts val="0"/>
              </a:spcBef>
              <a:buClr>
                <a:schemeClr val="tx2"/>
              </a:buClr>
              <a:buFont typeface="Courier New" pitchFamily="49" charset="0"/>
              <a:buChar char="o"/>
              <a:defRPr sz="900" kern="1200" baseline="0">
                <a:solidFill>
                  <a:schemeClr val="tx1"/>
                </a:solidFill>
                <a:latin typeface="+mn-lt"/>
                <a:ea typeface="+mn-ea"/>
                <a:cs typeface="+mn-cs"/>
              </a:defRPr>
            </a:lvl7pPr>
            <a:lvl8pPr marL="2571750" indent="-171450" algn="l" defTabSz="342900" rtl="0" eaLnBrk="1" latinLnBrk="0" hangingPunct="1">
              <a:spcBef>
                <a:spcPct val="20000"/>
              </a:spcBef>
              <a:buClr>
                <a:schemeClr val="tx2"/>
              </a:buClr>
              <a:buFont typeface="Courier New" pitchFamily="49" charset="0"/>
              <a:buChar char="o"/>
              <a:defRPr sz="900" kern="1200" baseline="0">
                <a:solidFill>
                  <a:schemeClr val="tx1"/>
                </a:solidFill>
                <a:latin typeface="+mn-lt"/>
                <a:ea typeface="+mn-ea"/>
                <a:cs typeface="+mn-cs"/>
              </a:defRPr>
            </a:lvl8pPr>
            <a:lvl9pPr marL="2914650" indent="-171450" algn="l" defTabSz="342900" rtl="0" eaLnBrk="1" latinLnBrk="0" hangingPunct="1">
              <a:spcBef>
                <a:spcPct val="20000"/>
              </a:spcBef>
              <a:buClr>
                <a:schemeClr val="tx2"/>
              </a:buClr>
              <a:buFont typeface="Courier New" pitchFamily="49" charset="0"/>
              <a:buChar char="o"/>
              <a:defRPr sz="900" kern="1200" baseline="0">
                <a:solidFill>
                  <a:schemeClr val="tx1"/>
                </a:solidFill>
                <a:latin typeface="+mn-lt"/>
                <a:ea typeface="+mn-ea"/>
                <a:cs typeface="+mn-cs"/>
              </a:defRPr>
            </a:lvl9pPr>
          </a:lstStyle>
          <a:p>
            <a:r>
              <a:rPr lang="en-GB" dirty="0"/>
              <a:t>Who we are </a:t>
            </a:r>
          </a:p>
          <a:p>
            <a:pPr marL="0" indent="0">
              <a:buNone/>
            </a:pPr>
            <a:endParaRPr lang="en-GB" dirty="0"/>
          </a:p>
          <a:p>
            <a:r>
              <a:rPr lang="en-GB" dirty="0"/>
              <a:t>What we do/ don’t do</a:t>
            </a:r>
          </a:p>
          <a:p>
            <a:pPr marL="0" indent="0">
              <a:buNone/>
            </a:pPr>
            <a:endParaRPr lang="en-GB" dirty="0"/>
          </a:p>
          <a:p>
            <a:r>
              <a:rPr lang="en-GB" dirty="0"/>
              <a:t>How we do it: </a:t>
            </a:r>
            <a:r>
              <a:rPr lang="en-GB" dirty="0">
                <a:solidFill>
                  <a:srgbClr val="7030A0"/>
                </a:solidFill>
              </a:rPr>
              <a:t>5 priority areas</a:t>
            </a:r>
          </a:p>
          <a:p>
            <a:pPr lvl="1"/>
            <a:r>
              <a:rPr lang="en-GB" dirty="0"/>
              <a:t>Produce reliable and relevant information</a:t>
            </a:r>
          </a:p>
          <a:p>
            <a:pPr lvl="1"/>
            <a:r>
              <a:rPr lang="en-GB" dirty="0"/>
              <a:t>User-friendly tools</a:t>
            </a:r>
          </a:p>
          <a:p>
            <a:pPr lvl="1"/>
            <a:r>
              <a:rPr lang="en-GB" dirty="0"/>
              <a:t>Share good practices</a:t>
            </a:r>
          </a:p>
          <a:p>
            <a:pPr lvl="1"/>
            <a:r>
              <a:rPr lang="en-GB" dirty="0"/>
              <a:t>Network with organisations across Europe </a:t>
            </a:r>
          </a:p>
          <a:p>
            <a:endParaRPr lang="en-GB" dirty="0"/>
          </a:p>
          <a:p>
            <a:endParaRPr lang="en-GB" dirty="0"/>
          </a:p>
        </p:txBody>
      </p:sp>
      <p:sp>
        <p:nvSpPr>
          <p:cNvPr id="2" name="Right Arrow 1"/>
          <p:cNvSpPr/>
          <p:nvPr/>
        </p:nvSpPr>
        <p:spPr>
          <a:xfrm flipV="1">
            <a:off x="2987824" y="2211710"/>
            <a:ext cx="546360" cy="7200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7665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143001" y="134541"/>
            <a:ext cx="6746081" cy="257175"/>
          </a:xfrm>
        </p:spPr>
        <p:txBody>
          <a:bodyPr/>
          <a:lstStyle/>
          <a:p>
            <a:pPr eaLnBrk="1" hangingPunct="1"/>
            <a:r>
              <a:rPr lang="en-GB" altLang="en-US" dirty="0">
                <a:ea typeface="Trebuchet MS" panose="020B0603020202020204" pitchFamily="34" charset="0"/>
                <a:cs typeface="Trebuchet MS" panose="020B0603020202020204" pitchFamily="34" charset="0"/>
              </a:rPr>
              <a:t>EU-OSHA: </a:t>
            </a:r>
            <a:r>
              <a:rPr lang="en-GB" altLang="en-US" dirty="0" err="1">
                <a:ea typeface="Trebuchet MS" panose="020B0603020202020204" pitchFamily="34" charset="0"/>
                <a:cs typeface="Trebuchet MS" panose="020B0603020202020204" pitchFamily="34" charset="0"/>
              </a:rPr>
              <a:t>Campagnes</a:t>
            </a:r>
            <a:r>
              <a:rPr lang="en-GB" altLang="en-US" dirty="0">
                <a:ea typeface="Trebuchet MS" panose="020B0603020202020204" pitchFamily="34" charset="0"/>
                <a:cs typeface="Trebuchet MS" panose="020B0603020202020204" pitchFamily="34" charset="0"/>
              </a:rPr>
              <a:t> more than 16 years</a:t>
            </a:r>
          </a:p>
        </p:txBody>
      </p:sp>
      <p:graphicFrame>
        <p:nvGraphicFramePr>
          <p:cNvPr id="16" name="Table 15"/>
          <p:cNvGraphicFramePr>
            <a:graphicFrameLocks noGrp="1" noChangeAspect="1"/>
          </p:cNvGraphicFramePr>
          <p:nvPr/>
        </p:nvGraphicFramePr>
        <p:xfrm>
          <a:off x="1246585" y="657225"/>
          <a:ext cx="6642496" cy="4485758"/>
        </p:xfrm>
        <a:graphic>
          <a:graphicData uri="http://schemas.openxmlformats.org/drawingml/2006/table">
            <a:tbl>
              <a:tblPr firstRow="1" bandRow="1">
                <a:tableStyleId>{5C22544A-7EE6-4342-B048-85BDC9FD1C3A}</a:tableStyleId>
              </a:tblPr>
              <a:tblGrid>
                <a:gridCol w="2255942">
                  <a:extLst>
                    <a:ext uri="{9D8B030D-6E8A-4147-A177-3AD203B41FA5}">
                      <a16:colId xmlns:a16="http://schemas.microsoft.com/office/drawing/2014/main" val="20000"/>
                    </a:ext>
                  </a:extLst>
                </a:gridCol>
                <a:gridCol w="4386554">
                  <a:extLst>
                    <a:ext uri="{9D8B030D-6E8A-4147-A177-3AD203B41FA5}">
                      <a16:colId xmlns:a16="http://schemas.microsoft.com/office/drawing/2014/main" val="20001"/>
                    </a:ext>
                  </a:extLst>
                </a:gridCol>
              </a:tblGrid>
              <a:tr h="383535">
                <a:tc>
                  <a:txBody>
                    <a:bodyPr/>
                    <a:lstStyle/>
                    <a:p>
                      <a:endParaRPr lang="en-GB" sz="1400" b="0" dirty="0"/>
                    </a:p>
                  </a:txBody>
                  <a:tcPr marL="68578" marR="68578" marT="34298" marB="34298" anchor="ctr">
                    <a:solidFill>
                      <a:schemeClr val="accent3">
                        <a:lumMod val="20000"/>
                        <a:lumOff val="80000"/>
                      </a:schemeClr>
                    </a:solid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2010-2011: Safe Maintenance campaigns </a:t>
                      </a:r>
                      <a:endParaRPr lang="en-GB" sz="1300" b="0" dirty="0">
                        <a:solidFill>
                          <a:schemeClr val="tx1">
                            <a:lumMod val="95000"/>
                            <a:lumOff val="5000"/>
                          </a:schemeClr>
                        </a:solidFill>
                      </a:endParaRPr>
                    </a:p>
                  </a:txBody>
                  <a:tcPr marL="68578" marR="68578" marT="34298" marB="34298">
                    <a:solidFill>
                      <a:schemeClr val="accent3">
                        <a:lumMod val="20000"/>
                        <a:lumOff val="80000"/>
                      </a:schemeClr>
                    </a:solidFill>
                  </a:tcPr>
                </a:tc>
                <a:extLst>
                  <a:ext uri="{0D108BD9-81ED-4DB2-BD59-A6C34878D82A}">
                    <a16:rowId xmlns:a16="http://schemas.microsoft.com/office/drawing/2014/main" val="10000"/>
                  </a:ext>
                </a:extLst>
              </a:tr>
              <a:tr h="383535">
                <a:tc>
                  <a:txBody>
                    <a:bodyPr/>
                    <a:lstStyle/>
                    <a:p>
                      <a:endParaRPr lang="en-GB" sz="1400" b="0" dirty="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2008-2009: Risk Assessment campaigns</a:t>
                      </a: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1"/>
                  </a:ext>
                </a:extLst>
              </a:tr>
              <a:tr h="457310">
                <a:tc>
                  <a:txBody>
                    <a:bodyPr/>
                    <a:lstStyle/>
                    <a:p>
                      <a:endParaRPr lang="en-GB" sz="1400" b="0" dirty="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2007: Lighten the Load, </a:t>
                      </a:r>
                    </a:p>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Musculoskeletal disorders (MSDs) campaigns</a:t>
                      </a: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2"/>
                  </a:ext>
                </a:extLst>
              </a:tr>
              <a:tr h="457310">
                <a:tc>
                  <a:txBody>
                    <a:bodyPr/>
                    <a:lstStyle/>
                    <a:p>
                      <a:endParaRPr lang="en-GB" sz="1400" b="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2006: Young people campaigns</a:t>
                      </a:r>
                    </a:p>
                    <a:p>
                      <a:pPr algn="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3"/>
                  </a:ext>
                </a:extLst>
              </a:tr>
              <a:tr h="457310">
                <a:tc>
                  <a:txBody>
                    <a:bodyPr/>
                    <a:lstStyle/>
                    <a:p>
                      <a:endParaRPr lang="en-GB" sz="1400" b="0" dirty="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2005: Stop that noise campaigns</a:t>
                      </a:r>
                    </a:p>
                    <a:p>
                      <a:pPr algn="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4"/>
                  </a:ext>
                </a:extLst>
              </a:tr>
              <a:tr h="457310">
                <a:tc>
                  <a:txBody>
                    <a:bodyPr/>
                    <a:lstStyle/>
                    <a:p>
                      <a:endParaRPr lang="en-GB" sz="1400" b="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2004: Building in safety campaigns</a:t>
                      </a:r>
                    </a:p>
                    <a:p>
                      <a:pPr algn="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5"/>
                  </a:ext>
                </a:extLst>
              </a:tr>
              <a:tr h="457310">
                <a:tc>
                  <a:txBody>
                    <a:bodyPr/>
                    <a:lstStyle/>
                    <a:p>
                      <a:endParaRPr lang="en-GB" sz="1400" b="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2003:</a:t>
                      </a:r>
                      <a:r>
                        <a:rPr lang="en-GB" sz="1300" b="0" kern="1200" baseline="0" dirty="0">
                          <a:solidFill>
                            <a:schemeClr val="tx1">
                              <a:lumMod val="95000"/>
                              <a:lumOff val="5000"/>
                            </a:schemeClr>
                          </a:solidFill>
                          <a:effectLst/>
                          <a:latin typeface="+mn-lt"/>
                          <a:ea typeface="+mn-ea"/>
                          <a:cs typeface="+mn-cs"/>
                        </a:rPr>
                        <a:t> </a:t>
                      </a:r>
                      <a:r>
                        <a:rPr lang="en-GB" sz="1300" b="0" kern="1200" dirty="0">
                          <a:solidFill>
                            <a:schemeClr val="tx1">
                              <a:lumMod val="95000"/>
                              <a:lumOff val="5000"/>
                            </a:schemeClr>
                          </a:solidFill>
                          <a:effectLst/>
                          <a:latin typeface="+mn-lt"/>
                          <a:ea typeface="+mn-ea"/>
                          <a:cs typeface="+mn-cs"/>
                        </a:rPr>
                        <a:t>Dangerous substances, </a:t>
                      </a:r>
                    </a:p>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handle with care campaigns</a:t>
                      </a: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6"/>
                  </a:ext>
                </a:extLst>
              </a:tr>
              <a:tr h="457310">
                <a:tc>
                  <a:txBody>
                    <a:bodyPr/>
                    <a:lstStyle/>
                    <a:p>
                      <a:endParaRPr lang="en-GB" sz="1400" b="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b="0" kern="1200" dirty="0">
                          <a:solidFill>
                            <a:schemeClr val="tx1">
                              <a:lumMod val="95000"/>
                              <a:lumOff val="5000"/>
                            </a:schemeClr>
                          </a:solidFill>
                          <a:effectLst/>
                          <a:latin typeface="+mn-lt"/>
                          <a:ea typeface="+mn-ea"/>
                          <a:cs typeface="+mn-cs"/>
                        </a:rPr>
                        <a:t>2002: Working on stress campaigns</a:t>
                      </a:r>
                    </a:p>
                    <a:p>
                      <a:pPr algn="r"/>
                      <a:endParaRPr lang="el-GR" sz="1300" b="0" dirty="0">
                        <a:solidFill>
                          <a:schemeClr val="tx1">
                            <a:lumMod val="95000"/>
                            <a:lumOff val="5000"/>
                          </a:schemeClr>
                        </a:solidFill>
                      </a:endParaRPr>
                    </a:p>
                  </a:txBody>
                  <a:tcPr marL="68578" marR="68578" marT="34298" marB="34298" anchor="ctr"/>
                </a:tc>
                <a:extLst>
                  <a:ext uri="{0D108BD9-81ED-4DB2-BD59-A6C34878D82A}">
                    <a16:rowId xmlns:a16="http://schemas.microsoft.com/office/drawing/2014/main" val="10007"/>
                  </a:ext>
                </a:extLst>
              </a:tr>
              <a:tr h="457310">
                <a:tc>
                  <a:txBody>
                    <a:bodyPr/>
                    <a:lstStyle/>
                    <a:p>
                      <a:endParaRPr lang="en-GB" sz="1400" b="0"/>
                    </a:p>
                  </a:txBody>
                  <a:tcPr marL="68578" marR="68578" marT="34298" marB="34298" anchor="ctr"/>
                </a:tc>
                <a:tc>
                  <a:txBody>
                    <a:bodyPr/>
                    <a:lstStyle/>
                    <a:p>
                      <a:pPr algn="r"/>
                      <a:r>
                        <a:rPr lang="en-GB" sz="1300" kern="1200" dirty="0">
                          <a:solidFill>
                            <a:schemeClr val="dk1"/>
                          </a:solidFill>
                          <a:effectLst/>
                          <a:latin typeface="+mn-lt"/>
                          <a:ea typeface="+mn-ea"/>
                          <a:cs typeface="+mn-cs"/>
                        </a:rPr>
                        <a:t>2001: Success is no accident campaigns</a:t>
                      </a:r>
                    </a:p>
                    <a:p>
                      <a:pPr algn="r"/>
                      <a:endParaRPr lang="el-GR" sz="1300" b="0" dirty="0"/>
                    </a:p>
                  </a:txBody>
                  <a:tcPr marL="68578" marR="68578" marT="34298" marB="34298" anchor="ctr"/>
                </a:tc>
                <a:extLst>
                  <a:ext uri="{0D108BD9-81ED-4DB2-BD59-A6C34878D82A}">
                    <a16:rowId xmlns:a16="http://schemas.microsoft.com/office/drawing/2014/main" val="10008"/>
                  </a:ext>
                </a:extLst>
              </a:tr>
              <a:tr h="457310">
                <a:tc>
                  <a:txBody>
                    <a:bodyPr/>
                    <a:lstStyle/>
                    <a:p>
                      <a:endParaRPr lang="en-GB" sz="1400" b="0"/>
                    </a:p>
                  </a:txBody>
                  <a:tcPr marL="68578" marR="68578" marT="34298" marB="34298" anchor="ct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2000: Turn your back</a:t>
                      </a:r>
                    </a:p>
                    <a:p>
                      <a:pPr marL="0" marR="0" indent="0" algn="r" defTabSz="457200" rtl="0" eaLnBrk="1" fontAlgn="auto" latinLnBrk="0" hangingPunct="1">
                        <a:lnSpc>
                          <a:spcPct val="100000"/>
                        </a:lnSpc>
                        <a:spcBef>
                          <a:spcPts val="0"/>
                        </a:spcBef>
                        <a:spcAft>
                          <a:spcPts val="0"/>
                        </a:spcAft>
                        <a:buClrTx/>
                        <a:buSzTx/>
                        <a:buFontTx/>
                        <a:buNone/>
                        <a:tabLst/>
                        <a:defRPr/>
                      </a:pPr>
                      <a:r>
                        <a:rPr lang="en-GB" sz="1300" kern="1200" dirty="0">
                          <a:solidFill>
                            <a:schemeClr val="dk1"/>
                          </a:solidFill>
                          <a:effectLst/>
                          <a:latin typeface="+mn-lt"/>
                          <a:ea typeface="+mn-ea"/>
                          <a:cs typeface="+mn-cs"/>
                        </a:rPr>
                        <a:t> on musculoskeletal disorders</a:t>
                      </a:r>
                      <a:endParaRPr lang="el-GR" sz="1300" b="0" dirty="0"/>
                    </a:p>
                  </a:txBody>
                  <a:tcPr marL="68578" marR="68578" marT="34298" marB="34298" anchor="ctr"/>
                </a:tc>
                <a:extLst>
                  <a:ext uri="{0D108BD9-81ED-4DB2-BD59-A6C34878D82A}">
                    <a16:rowId xmlns:a16="http://schemas.microsoft.com/office/drawing/2014/main" val="10009"/>
                  </a:ext>
                </a:extLst>
              </a:tr>
            </a:tbl>
          </a:graphicData>
        </a:graphic>
      </p:graphicFrame>
      <p:pic>
        <p:nvPicPr>
          <p:cNvPr id="23589" name="Picture 16"/>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586" y="3736182"/>
            <a:ext cx="3212306"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0" name="Picture 18"/>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8017" y="4654155"/>
            <a:ext cx="3212306" cy="37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1" name="Picture 19"/>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8017" y="4167189"/>
            <a:ext cx="3212306" cy="39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20"/>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8017" y="1035845"/>
            <a:ext cx="3212306" cy="35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Picture 21"/>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5395" y="3223024"/>
            <a:ext cx="3212306" cy="45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4" name="Picture 22"/>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3728" y="2386014"/>
            <a:ext cx="3213497"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Picture 24"/>
          <p:cNvPicPr preferRelativeResize="0">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45395" y="1437086"/>
            <a:ext cx="3212306" cy="35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6" name="Picture 25"/>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53728" y="1899047"/>
            <a:ext cx="321349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7" name="Picture 26"/>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45395" y="2797970"/>
            <a:ext cx="3212306"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8" name="Picture 27"/>
          <p:cNvPicPr preferRelativeResize="0">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53730" y="657226"/>
            <a:ext cx="3201590"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42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763688" y="-236563"/>
            <a:ext cx="5400600" cy="5276279"/>
          </a:xfrm>
        </p:spPr>
      </p:pic>
      <p:sp>
        <p:nvSpPr>
          <p:cNvPr id="2" name="Right Arrow 1"/>
          <p:cNvSpPr/>
          <p:nvPr/>
        </p:nvSpPr>
        <p:spPr>
          <a:xfrm flipV="1">
            <a:off x="2987824" y="2211710"/>
            <a:ext cx="546360" cy="7200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2214801" flipV="1">
            <a:off x="1821820" y="942786"/>
            <a:ext cx="690376" cy="360040"/>
          </a:xfrm>
          <a:prstGeom prst="right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171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1" y="135000"/>
            <a:ext cx="7849823" cy="564542"/>
          </a:xfrm>
        </p:spPr>
        <p:txBody>
          <a:bodyPr/>
          <a:lstStyle/>
          <a:p>
            <a:r>
              <a:rPr lang="en-GB" dirty="0"/>
              <a:t>EU-OSHA and Agriculture: Report on </a:t>
            </a:r>
            <a:r>
              <a:rPr lang="en-GB" dirty="0">
                <a:ea typeface="Trebuchet MS" panose="020B0603020202020204" pitchFamily="34" charset="0"/>
                <a:cs typeface="Trebuchet MS" panose="020B0603020202020204" pitchFamily="34" charset="0"/>
              </a:rPr>
              <a:t>The future Agriculture and OSH (2021)</a:t>
            </a:r>
            <a:endParaRPr lang="en-GB" dirty="0"/>
          </a:p>
        </p:txBody>
      </p:sp>
      <p:sp>
        <p:nvSpPr>
          <p:cNvPr id="3" name="Content Placeholder 2"/>
          <p:cNvSpPr>
            <a:spLocks noGrp="1"/>
          </p:cNvSpPr>
          <p:nvPr>
            <p:ph sz="half" idx="1"/>
          </p:nvPr>
        </p:nvSpPr>
        <p:spPr>
          <a:xfrm>
            <a:off x="433408" y="699542"/>
            <a:ext cx="7866416" cy="4032448"/>
          </a:xfrm>
        </p:spPr>
        <p:txBody>
          <a:bodyPr>
            <a:normAutofit/>
          </a:bodyPr>
          <a:lstStyle/>
          <a:p>
            <a:pPr marL="0" indent="0">
              <a:buNone/>
            </a:pPr>
            <a:br>
              <a:rPr lang="en-GB" sz="1800" dirty="0">
                <a:ea typeface="Trebuchet MS" panose="020B0603020202020204" pitchFamily="34" charset="0"/>
                <a:cs typeface="Trebuchet MS" panose="020B0603020202020204" pitchFamily="34" charset="0"/>
              </a:rPr>
            </a:br>
            <a:r>
              <a:rPr lang="en-GB" sz="1500" b="0" dirty="0">
                <a:solidFill>
                  <a:srgbClr val="00B050"/>
                </a:solidFill>
                <a:latin typeface="arial" panose="020B0604020202020204" pitchFamily="34" charset="0"/>
              </a:rPr>
              <a:t>Report and summary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published in January.</a:t>
            </a:r>
            <a:br>
              <a:rPr lang="en-GB" sz="1500" b="0" dirty="0">
                <a:solidFill>
                  <a:srgbClr val="00B050"/>
                </a:solidFill>
                <a:latin typeface="arial" panose="020B0604020202020204" pitchFamily="34" charset="0"/>
              </a:rPr>
            </a:b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The </a:t>
            </a:r>
            <a:r>
              <a:rPr lang="en-GB" sz="1500" b="0" dirty="0" err="1">
                <a:solidFill>
                  <a:srgbClr val="00B050"/>
                </a:solidFill>
                <a:latin typeface="arial" panose="020B0604020202020204" pitchFamily="34" charset="0"/>
              </a:rPr>
              <a:t>OSHwiki</a:t>
            </a:r>
            <a:r>
              <a:rPr lang="en-GB" sz="1500" b="0" dirty="0">
                <a:solidFill>
                  <a:srgbClr val="00B050"/>
                </a:solidFill>
                <a:latin typeface="arial" panose="020B0604020202020204" pitchFamily="34" charset="0"/>
              </a:rPr>
              <a:t> and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3 policy briefs are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published in resp.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Q1,Q2,Q3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(to support further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dissemination of the </a:t>
            </a:r>
            <a:br>
              <a:rPr lang="en-GB" sz="1500" b="0" dirty="0">
                <a:solidFill>
                  <a:srgbClr val="00B050"/>
                </a:solidFill>
                <a:latin typeface="arial" panose="020B0604020202020204" pitchFamily="34" charset="0"/>
              </a:rPr>
            </a:br>
            <a:r>
              <a:rPr lang="en-GB" sz="1500" b="0" dirty="0">
                <a:solidFill>
                  <a:srgbClr val="00B050"/>
                </a:solidFill>
                <a:latin typeface="arial" panose="020B0604020202020204" pitchFamily="34" charset="0"/>
              </a:rPr>
              <a:t>report in the sector).</a:t>
            </a:r>
            <a:endParaRPr lang="en-GB" sz="1800" dirty="0">
              <a:solidFill>
                <a:srgbClr val="00B050"/>
              </a:solidFill>
              <a:ea typeface="Trebuchet MS" panose="020B0603020202020204" pitchFamily="34" charset="0"/>
              <a:cs typeface="Trebuchet MS" panose="020B0603020202020204" pitchFamily="34" charset="0"/>
            </a:endParaRPr>
          </a:p>
        </p:txBody>
      </p:sp>
      <p:pic>
        <p:nvPicPr>
          <p:cNvPr id="5" name="Picture 4"/>
          <p:cNvPicPr>
            <a:picLocks noChangeAspect="1"/>
          </p:cNvPicPr>
          <p:nvPr/>
        </p:nvPicPr>
        <p:blipFill rotWithShape="1">
          <a:blip r:embed="rId3"/>
          <a:srcRect l="1968" t="5599" r="29819" b="28998"/>
          <a:stretch/>
        </p:blipFill>
        <p:spPr>
          <a:xfrm>
            <a:off x="2483768" y="915566"/>
            <a:ext cx="6264696" cy="3378757"/>
          </a:xfrm>
          <a:prstGeom prst="rect">
            <a:avLst/>
          </a:prstGeom>
        </p:spPr>
      </p:pic>
    </p:spTree>
    <p:extLst>
      <p:ext uri="{BB962C8B-B14F-4D97-AF65-F5344CB8AC3E}">
        <p14:creationId xmlns:p14="http://schemas.microsoft.com/office/powerpoint/2010/main" val="2357376152"/>
      </p:ext>
    </p:extLst>
  </p:cSld>
  <p:clrMapOvr>
    <a:masterClrMapping/>
  </p:clrMapOvr>
</p:sld>
</file>

<file path=ppt/theme/theme1.xml><?xml version="1.0" encoding="utf-8"?>
<a:theme xmlns:a="http://schemas.openxmlformats.org/drawingml/2006/main" name="EUOSHA Corporate - Wide">
  <a:themeElements>
    <a:clrScheme name="EUOSHA Corporate">
      <a:dk1>
        <a:srgbClr val="000000"/>
      </a:dk1>
      <a:lt1>
        <a:srgbClr val="FFFFFF"/>
      </a:lt1>
      <a:dk2>
        <a:srgbClr val="003399"/>
      </a:dk2>
      <a:lt2>
        <a:srgbClr val="FFFFFF"/>
      </a:lt2>
      <a:accent1>
        <a:srgbClr val="003399"/>
      </a:accent1>
      <a:accent2>
        <a:srgbClr val="A5B8DB"/>
      </a:accent2>
      <a:accent3>
        <a:srgbClr val="58585A"/>
      </a:accent3>
      <a:accent4>
        <a:srgbClr val="DC2F82"/>
      </a:accent4>
      <a:accent5>
        <a:srgbClr val="B1B3B4"/>
      </a:accent5>
      <a:accent6>
        <a:srgbClr val="DBE3F1"/>
      </a:accent6>
      <a:hlink>
        <a:srgbClr val="003399"/>
      </a:hlink>
      <a:folHlink>
        <a:srgbClr val="B1B3B4"/>
      </a:folHlink>
    </a:clrScheme>
    <a:fontScheme name="EUOSHA Corporate">
      <a:maj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UOSHA Corporate">
      <a:fillStyleLst>
        <a:solidFill>
          <a:schemeClr val="phClr"/>
        </a:solidFill>
        <a:gradFill rotWithShape="1">
          <a:gsLst>
            <a:gs pos="0">
              <a:schemeClr val="phClr">
                <a:tint val="50000"/>
                <a:satMod val="300000"/>
                <a:lumMod val="100000"/>
              </a:schemeClr>
            </a:gs>
            <a:gs pos="100000">
              <a:schemeClr val="phClr">
                <a:tint val="90000"/>
              </a:schemeClr>
            </a:gs>
          </a:gsLst>
          <a:lin ang="16200000" scaled="1"/>
        </a:gradFill>
        <a:gradFill rotWithShape="1">
          <a:gsLst>
            <a:gs pos="0">
              <a:schemeClr val="phClr">
                <a:tint val="100000"/>
                <a:shade val="51000"/>
                <a:satMod val="130000"/>
                <a:lumMod val="100000"/>
              </a:schemeClr>
            </a:gs>
            <a:gs pos="100000">
              <a:schemeClr val="phClr">
                <a:shade val="90000"/>
                <a:lumMod val="90000"/>
              </a:schemeClr>
            </a:gs>
          </a:gsLst>
          <a:lin ang="5400000" scaled="0"/>
        </a:gra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
              <a:rot lat="0" lon="0" rev="5400000"/>
            </a:lightRig>
          </a:scene3d>
          <a:sp3d>
            <a:bevelT w="25400" h="38100"/>
          </a:sp3d>
        </a:effectStyle>
      </a:effectStyleLst>
      <a:bgFillStyleLst>
        <a:solidFill>
          <a:schemeClr val="phClr"/>
        </a:solidFill>
        <a:gradFill rotWithShape="1">
          <a:gsLst>
            <a:gs pos="0">
              <a:schemeClr val="phClr">
                <a:tint val="40000"/>
                <a:shade val="100000"/>
                <a:hueMod val="100000"/>
                <a:satMod val="350000"/>
                <a:lumMod val="100000"/>
              </a:schemeClr>
            </a:gs>
            <a:gs pos="92000">
              <a:schemeClr val="phClr">
                <a:shade val="88000"/>
                <a:hueMod val="96000"/>
                <a:satMod val="120000"/>
                <a:lumMod val="74000"/>
              </a:schemeClr>
            </a:gs>
          </a:gsLst>
          <a:path path="circle">
            <a:fillToRect l="50000" t="-80000" r="50000" b="180000"/>
          </a:path>
        </a:gradFill>
        <a:gradFill rotWithShape="1">
          <a:gsLst>
            <a:gs pos="0">
              <a:schemeClr val="phClr">
                <a:tint val="80000"/>
                <a:shade val="100000"/>
                <a:hueMod val="100000"/>
                <a:satMod val="300000"/>
                <a:lumMod val="100000"/>
              </a:schemeClr>
            </a:gs>
            <a:gs pos="100000">
              <a:schemeClr val="phClr">
                <a:shade val="84000"/>
                <a:hueMod val="96000"/>
                <a:satMod val="120000"/>
                <a:lumMod val="80000"/>
              </a:schemeClr>
            </a:gs>
          </a:gsLst>
          <a:path path="circle">
            <a:fillToRect l="50000" t="50000" r="50000" b="50000"/>
          </a:path>
        </a:gradFill>
      </a:bgFillStyleLst>
    </a:fmtScheme>
  </a:themeElements>
  <a:objectDefaults/>
  <a:extraClrSchemeLst>
    <a:extraClrScheme>
      <a:clrScheme name="EU-OSHA Corporate materials">
        <a:dk1>
          <a:srgbClr val="000000"/>
        </a:dk1>
        <a:lt1>
          <a:srgbClr val="FFFFFF"/>
        </a:lt1>
        <a:dk2>
          <a:srgbClr val="003399"/>
        </a:dk2>
        <a:lt2>
          <a:srgbClr val="FFFFFF"/>
        </a:lt2>
        <a:accent1>
          <a:srgbClr val="003399"/>
        </a:accent1>
        <a:accent2>
          <a:srgbClr val="A5B8DB"/>
        </a:accent2>
        <a:accent3>
          <a:srgbClr val="58585A"/>
        </a:accent3>
        <a:accent4>
          <a:srgbClr val="DC2F82"/>
        </a:accent4>
        <a:accent5>
          <a:srgbClr val="B1B3B4"/>
        </a:accent5>
        <a:accent6>
          <a:srgbClr val="DBE3F1"/>
        </a:accent6>
        <a:hlink>
          <a:srgbClr val="003399"/>
        </a:hlink>
        <a:folHlink>
          <a:srgbClr val="B1B3B4"/>
        </a:folHlink>
      </a:clrScheme>
    </a:extraClrScheme>
  </a:extraClrSchemeLst>
  <a:extLst>
    <a:ext uri="{05A4C25C-085E-4340-85A3-A5531E510DB2}">
      <thm15:themeFamily xmlns:thm15="http://schemas.microsoft.com/office/thememl/2012/main" name="EUOSHA Stop-Pandemia.potx" id="{F4DD7B03-85A0-4EAB-AA79-1780A47C3AA7}" vid="{7914B839-C043-4451-95B5-564FE6D592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982</TotalTime>
  <Words>2583</Words>
  <Application>Microsoft Office PowerPoint</Application>
  <PresentationFormat>Näytössä katseltava esitys (16:9)</PresentationFormat>
  <Paragraphs>256</Paragraphs>
  <Slides>27</Slides>
  <Notes>17</Notes>
  <HiddenSlides>6</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27</vt:i4>
      </vt:variant>
    </vt:vector>
  </HeadingPairs>
  <TitlesOfParts>
    <vt:vector size="36" baseType="lpstr">
      <vt:lpstr>Arial</vt:lpstr>
      <vt:lpstr>Arial</vt:lpstr>
      <vt:lpstr>Calibri</vt:lpstr>
      <vt:lpstr>Courier New</vt:lpstr>
      <vt:lpstr>Segoe UI</vt:lpstr>
      <vt:lpstr>Segoe UI Black</vt:lpstr>
      <vt:lpstr>Times New Roman</vt:lpstr>
      <vt:lpstr>Wingdings</vt:lpstr>
      <vt:lpstr>EUOSHA Corporate - Wide</vt:lpstr>
      <vt:lpstr>PowerPoint-esitys</vt:lpstr>
      <vt:lpstr>European Agency for Safety and  Health at Work (EU-OSHA)</vt:lpstr>
      <vt:lpstr>EU agencies</vt:lpstr>
      <vt:lpstr>What we do and do not do</vt:lpstr>
      <vt:lpstr>European Agency for Safety and Health at Work (EU-OSHA)</vt:lpstr>
      <vt:lpstr>European Agency for Safety and Health at Work (EU-OSHA)</vt:lpstr>
      <vt:lpstr>EU-OSHA: Campagnes more than 16 years</vt:lpstr>
      <vt:lpstr>PowerPoint-esitys</vt:lpstr>
      <vt:lpstr>EU-OSHA and Agriculture: Report on The future Agriculture and OSH (2021)</vt:lpstr>
      <vt:lpstr>  How will future development impact on OSH in agriculture? (and how to anticipate)?  Sectors covered:  Agriculture, horticulture/ greenhouse activities, livestock farming and forestry.    Target audience:  policy makers at EU and national level, incl. social partners, legislators and enforcement authorities, researchers and policy-makers in related areas.  </vt:lpstr>
      <vt:lpstr>Based on conclusions of the report on The future Agriculture and OSH…</vt:lpstr>
      <vt:lpstr>Based on conclusions of the report on The future Agriculture and OSH…</vt:lpstr>
      <vt:lpstr>PowerPoint-esitys</vt:lpstr>
      <vt:lpstr>EU OiRA agricultural tool (under development)</vt:lpstr>
      <vt:lpstr>OiRA – basic principles </vt:lpstr>
      <vt:lpstr>Cooperation at EU level with EU Social Partners</vt:lpstr>
      <vt:lpstr>EU OiRA agricultural tool - EU Social Partner cooperation (under development)</vt:lpstr>
      <vt:lpstr>PowerPoint-esitys</vt:lpstr>
      <vt:lpstr>Project/OSH overview:  Supporting compliance and better OSH practice</vt:lpstr>
      <vt:lpstr>Focus on:  Agri-Food Sector</vt:lpstr>
      <vt:lpstr>Example: Supporting compliance </vt:lpstr>
      <vt:lpstr>PowerPoint-esitys</vt:lpstr>
      <vt:lpstr>Examples of Information sources </vt:lpstr>
      <vt:lpstr>EU-OSHA COVID-19 Resources</vt:lpstr>
      <vt:lpstr>Covid-19 – Back to the workplace</vt:lpstr>
      <vt:lpstr>OiRA COVID-19</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Heike KLEMPA</dc:creator>
  <cp:lastModifiedBy>Leppälä Jarkko (LUKE)</cp:lastModifiedBy>
  <cp:revision>41</cp:revision>
  <dcterms:created xsi:type="dcterms:W3CDTF">2020-05-20T12:16:18Z</dcterms:created>
  <dcterms:modified xsi:type="dcterms:W3CDTF">2021-09-05T19:46:32Z</dcterms:modified>
</cp:coreProperties>
</file>